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4" r:id="rId4"/>
    <p:sldMasterId id="2147483685" r:id="rId5"/>
    <p:sldMasterId id="214748368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y="5143500" cx="9144000"/>
  <p:notesSz cx="6858000" cy="9144000"/>
  <p:embeddedFontLst>
    <p:embeddedFont>
      <p:font typeface="Lato"/>
      <p:regular r:id="rId29"/>
      <p:bold r:id="rId30"/>
      <p:italic r:id="rId31"/>
      <p:boldItalic r:id="rId32"/>
    </p:embeddedFont>
    <p:embeddedFont>
      <p:font typeface="Century Gothic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Lato-regular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Lato-italic.fntdata"/><Relationship Id="rId30" Type="http://schemas.openxmlformats.org/officeDocument/2006/relationships/font" Target="fonts/Lato-bold.fntdata"/><Relationship Id="rId11" Type="http://schemas.openxmlformats.org/officeDocument/2006/relationships/slide" Target="slides/slide4.xml"/><Relationship Id="rId33" Type="http://schemas.openxmlformats.org/officeDocument/2006/relationships/font" Target="fonts/CenturyGothic-regular.fntdata"/><Relationship Id="rId10" Type="http://schemas.openxmlformats.org/officeDocument/2006/relationships/slide" Target="slides/slide3.xml"/><Relationship Id="rId32" Type="http://schemas.openxmlformats.org/officeDocument/2006/relationships/font" Target="fonts/Lato-boldItalic.fntdata"/><Relationship Id="rId13" Type="http://schemas.openxmlformats.org/officeDocument/2006/relationships/slide" Target="slides/slide6.xml"/><Relationship Id="rId35" Type="http://schemas.openxmlformats.org/officeDocument/2006/relationships/font" Target="fonts/CenturyGothic-italic.fntdata"/><Relationship Id="rId12" Type="http://schemas.openxmlformats.org/officeDocument/2006/relationships/slide" Target="slides/slide5.xml"/><Relationship Id="rId34" Type="http://schemas.openxmlformats.org/officeDocument/2006/relationships/font" Target="fonts/CenturyGothic-bold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36" Type="http://schemas.openxmlformats.org/officeDocument/2006/relationships/font" Target="fonts/CenturyGothic-boldItalic.fntdata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a4bea020c9_4_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2a4bea020c9_4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Presenter: Sally/Colie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2a4bea020c9_4_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a4bea020c9_5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a4bea020c9_5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2a4bea020c9_4_37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g2a4bea020c9_4_3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Sally</a:t>
            </a:r>
            <a:endParaRPr/>
          </a:p>
        </p:txBody>
      </p:sp>
      <p:sp>
        <p:nvSpPr>
          <p:cNvPr id="470" name="Google Shape;470;g2a4bea020c9_4_37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a4bea020c9_4_4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3" name="Google Shape;513;g2a4bea020c9_4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Kristie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4" name="Google Shape;514;g2a4bea020c9_4_42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a4bea020c9_4_4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9" name="Google Shape;529;g2a4bea020c9_4_4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0" name="Google Shape;530;g2a4bea020c9_4_43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2a4bea020c9_4_5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2a4bea020c9_4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Greg</a:t>
            </a:r>
            <a:endParaRPr/>
          </a:p>
        </p:txBody>
      </p:sp>
      <p:sp>
        <p:nvSpPr>
          <p:cNvPr id="548" name="Google Shape;548;g2a4bea020c9_4_57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2a4bea020c9_4_5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g2a4bea020c9_4_5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Presenter: Greg</a:t>
            </a:r>
            <a:endParaRPr/>
          </a:p>
        </p:txBody>
      </p:sp>
      <p:sp>
        <p:nvSpPr>
          <p:cNvPr id="566" name="Google Shape;566;g2a4bea020c9_4_58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2a4bea020c9_4_6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4" name="Google Shape;584;g2a4bea020c9_4_6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/>
              <a:t>Speaker:</a:t>
            </a:r>
            <a:r>
              <a:rPr lang="en"/>
              <a:t>  ARC Committee</a:t>
            </a:r>
            <a:endParaRPr sz="1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5" name="Google Shape;585;g2a4bea020c9_4_60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2a4bea020c9_4_6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g2a4bea020c9_4_6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ARC Committee</a:t>
            </a:r>
            <a:endParaRPr/>
          </a:p>
        </p:txBody>
      </p:sp>
      <p:sp>
        <p:nvSpPr>
          <p:cNvPr id="603" name="Google Shape;603;g2a4bea020c9_4_62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2a4bea020c9_5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2a4bea020c9_5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2a4bea020c9_4_6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1" name="Google Shape;631;g2a4bea020c9_4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Colie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g2a4bea020c9_4_63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a4bea020c9_4_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a4bea020c9_4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Sally</a:t>
            </a:r>
            <a:endParaRPr/>
          </a:p>
        </p:txBody>
      </p:sp>
      <p:sp>
        <p:nvSpPr>
          <p:cNvPr id="254" name="Google Shape;254;g2a4bea020c9_4_5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2a4bea020c9_4_6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7" name="Google Shape;647;g2a4bea020c9_4_6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Colie</a:t>
            </a:r>
            <a:endParaRPr/>
          </a:p>
        </p:txBody>
      </p:sp>
      <p:sp>
        <p:nvSpPr>
          <p:cNvPr id="648" name="Google Shape;648;g2a4bea020c9_4_6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2a4bea020c9_4_6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6" name="Google Shape;686;g2a4bea020c9_4_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Presenter: Colie</a:t>
            </a:r>
            <a:endParaRPr/>
          </a:p>
        </p:txBody>
      </p:sp>
      <p:sp>
        <p:nvSpPr>
          <p:cNvPr id="687" name="Google Shape;687;g2a4bea020c9_4_6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a4bea020c9_4_2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2" name="Google Shape;292;g2a4bea020c9_4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Sally</a:t>
            </a:r>
            <a:endParaRPr/>
          </a:p>
        </p:txBody>
      </p:sp>
      <p:sp>
        <p:nvSpPr>
          <p:cNvPr id="293" name="Google Shape;293;g2a4bea020c9_4_2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2a4bea020c9_4_2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2a4bea020c9_4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ALL</a:t>
            </a:r>
            <a:endParaRPr/>
          </a:p>
        </p:txBody>
      </p:sp>
      <p:sp>
        <p:nvSpPr>
          <p:cNvPr id="309" name="Google Shape;309;g2a4bea020c9_4_25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2a4bea020c9_4_3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2a4bea020c9_4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Greg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2a4bea020c9_4_30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a4bea020c9_4_3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2a4bea020c9_4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Greg</a:t>
            </a:r>
            <a:endParaRPr/>
          </a:p>
        </p:txBody>
      </p:sp>
      <p:sp>
        <p:nvSpPr>
          <p:cNvPr id="373" name="Google Shape;373;g2a4bea020c9_4_3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a4bea020c9_4_3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g2a4bea020c9_4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Presenter: Greg</a:t>
            </a:r>
            <a:endParaRPr/>
          </a:p>
        </p:txBody>
      </p:sp>
      <p:sp>
        <p:nvSpPr>
          <p:cNvPr id="411" name="Google Shape;411;g2a4bea020c9_4_35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2a4bea020c9_5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2a4bea020c9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2a4bea020c9_5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2a4bea020c9_5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title"/>
          </p:nvPr>
        </p:nvSpPr>
        <p:spPr>
          <a:xfrm>
            <a:off x="311700" y="391350"/>
            <a:ext cx="8520600" cy="626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title"/>
          </p:nvPr>
        </p:nvSpPr>
        <p:spPr>
          <a:xfrm>
            <a:off x="866442" y="1085850"/>
            <a:ext cx="6620968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" type="body"/>
          </p:nvPr>
        </p:nvSpPr>
        <p:spPr>
          <a:xfrm>
            <a:off x="866442" y="2743200"/>
            <a:ext cx="6620968" cy="1771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72" name="Google Shape;72;p16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>
            <p:ph type="title"/>
          </p:nvPr>
        </p:nvSpPr>
        <p:spPr>
          <a:xfrm>
            <a:off x="311700" y="391350"/>
            <a:ext cx="8520600" cy="626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8" name="Google Shape;7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9" name="Google Shape;79;p17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/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b="0" sz="4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type="title"/>
          </p:nvPr>
        </p:nvSpPr>
        <p:spPr>
          <a:xfrm>
            <a:off x="311700" y="391350"/>
            <a:ext cx="8520600" cy="626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9pPr>
          </a:lstStyle>
          <a:p/>
        </p:txBody>
      </p:sp>
      <p:sp>
        <p:nvSpPr>
          <p:cNvPr id="102" name="Google Shape;102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3" name="Google Shape;103;p21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2"/>
          <p:cNvSpPr txBox="1"/>
          <p:nvPr>
            <p:ph type="title"/>
          </p:nvPr>
        </p:nvSpPr>
        <p:spPr>
          <a:xfrm>
            <a:off x="311700" y="391350"/>
            <a:ext cx="8520600" cy="6261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None/>
              <a:defRPr/>
            </a:lvl9pPr>
          </a:lstStyle>
          <a:p/>
        </p:txBody>
      </p:sp>
      <p:sp>
        <p:nvSpPr>
          <p:cNvPr id="106" name="Google Shape;106;p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7" name="Google Shape;107;p2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8" name="Google Shape;108;p22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/>
          <p:nvPr>
            <p:ph type="ctrTitle"/>
          </p:nvPr>
        </p:nvSpPr>
        <p:spPr>
          <a:xfrm>
            <a:off x="866442" y="1085851"/>
            <a:ext cx="6620968" cy="24971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3"/>
          <p:cNvSpPr txBox="1"/>
          <p:nvPr>
            <p:ph idx="1" type="subTitle"/>
          </p:nvPr>
        </p:nvSpPr>
        <p:spPr>
          <a:xfrm>
            <a:off x="866442" y="3583035"/>
            <a:ext cx="6620968" cy="646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86D1D8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3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23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23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827700" y="1539694"/>
            <a:ext cx="6711654" cy="314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118" name="Google Shape;118;p24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4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24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/>
          <p:nvPr>
            <p:ph type="title"/>
          </p:nvPr>
        </p:nvSpPr>
        <p:spPr>
          <a:xfrm>
            <a:off x="866443" y="2146301"/>
            <a:ext cx="6620967" cy="14367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5"/>
          <p:cNvSpPr txBox="1"/>
          <p:nvPr>
            <p:ph idx="1" type="body"/>
          </p:nvPr>
        </p:nvSpPr>
        <p:spPr>
          <a:xfrm>
            <a:off x="866442" y="3583036"/>
            <a:ext cx="6620968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5" name="Google Shape;125;p25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26"/>
          <p:cNvSpPr txBox="1"/>
          <p:nvPr>
            <p:ph idx="1" type="body"/>
          </p:nvPr>
        </p:nvSpPr>
        <p:spPr>
          <a:xfrm>
            <a:off x="827700" y="1545432"/>
            <a:ext cx="3298113" cy="3146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130" name="Google Shape;130;p26"/>
          <p:cNvSpPr txBox="1"/>
          <p:nvPr>
            <p:ph idx="2" type="body"/>
          </p:nvPr>
        </p:nvSpPr>
        <p:spPr>
          <a:xfrm>
            <a:off x="4241975" y="1542070"/>
            <a:ext cx="3298115" cy="31501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131" name="Google Shape;131;p26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26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6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27"/>
          <p:cNvSpPr txBox="1"/>
          <p:nvPr>
            <p:ph idx="1" type="body"/>
          </p:nvPr>
        </p:nvSpPr>
        <p:spPr>
          <a:xfrm>
            <a:off x="827700" y="1428750"/>
            <a:ext cx="3298112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37" name="Google Shape;137;p27"/>
          <p:cNvSpPr txBox="1"/>
          <p:nvPr>
            <p:ph idx="2" type="body"/>
          </p:nvPr>
        </p:nvSpPr>
        <p:spPr>
          <a:xfrm>
            <a:off x="827700" y="1885950"/>
            <a:ext cx="3298113" cy="2806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138" name="Google Shape;138;p27"/>
          <p:cNvSpPr txBox="1"/>
          <p:nvPr>
            <p:ph idx="3" type="body"/>
          </p:nvPr>
        </p:nvSpPr>
        <p:spPr>
          <a:xfrm>
            <a:off x="4241976" y="1428750"/>
            <a:ext cx="3298113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39" name="Google Shape;139;p27"/>
          <p:cNvSpPr txBox="1"/>
          <p:nvPr>
            <p:ph idx="4" type="body"/>
          </p:nvPr>
        </p:nvSpPr>
        <p:spPr>
          <a:xfrm>
            <a:off x="4241976" y="1885950"/>
            <a:ext cx="3298113" cy="28063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indent="-309880" lvl="1" marL="9144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indent="-299719" lvl="2" marL="1371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indent="-289560" lvl="3" marL="1828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indent="-289560" lvl="4" marL="22860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indent="-289560" lvl="5" marL="27432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indent="-289560" lvl="6" marL="32004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indent="-289559" lvl="7" marL="36576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indent="-289559" lvl="8" marL="411480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/>
        </p:txBody>
      </p:sp>
      <p:sp>
        <p:nvSpPr>
          <p:cNvPr id="140" name="Google Shape;140;p27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7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28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28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29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29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type="title"/>
          </p:nvPr>
        </p:nvSpPr>
        <p:spPr>
          <a:xfrm>
            <a:off x="866441" y="1085850"/>
            <a:ext cx="2551462" cy="10858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idx="1" type="body"/>
          </p:nvPr>
        </p:nvSpPr>
        <p:spPr>
          <a:xfrm>
            <a:off x="3589397" y="1085850"/>
            <a:ext cx="3898013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indent="-309880" lvl="2" marL="137160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indent="-299719" lvl="3" marL="1828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indent="-299720" lvl="4" marL="22860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indent="-299720" lvl="5" marL="27432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indent="-299720" lvl="6" marL="32004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indent="-299720" lvl="7" marL="36576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indent="-299720" lvl="8" marL="411480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/>
        </p:txBody>
      </p:sp>
      <p:sp>
        <p:nvSpPr>
          <p:cNvPr id="155" name="Google Shape;155;p30"/>
          <p:cNvSpPr txBox="1"/>
          <p:nvPr>
            <p:ph idx="2" type="body"/>
          </p:nvPr>
        </p:nvSpPr>
        <p:spPr>
          <a:xfrm>
            <a:off x="866441" y="2346961"/>
            <a:ext cx="2551462" cy="21716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56" name="Google Shape;156;p30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0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/>
          <p:nvPr>
            <p:ph type="title"/>
          </p:nvPr>
        </p:nvSpPr>
        <p:spPr>
          <a:xfrm>
            <a:off x="865656" y="1390644"/>
            <a:ext cx="3820674" cy="118110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b="0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31"/>
          <p:cNvSpPr/>
          <p:nvPr>
            <p:ph idx="2" type="pic"/>
          </p:nvPr>
        </p:nvSpPr>
        <p:spPr>
          <a:xfrm>
            <a:off x="5213517" y="857250"/>
            <a:ext cx="2400925" cy="3429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62" name="Google Shape;162;p31"/>
          <p:cNvSpPr txBox="1"/>
          <p:nvPr>
            <p:ph idx="1" type="body"/>
          </p:nvPr>
        </p:nvSpPr>
        <p:spPr>
          <a:xfrm>
            <a:off x="866441" y="2743200"/>
            <a:ext cx="3814728" cy="10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63" name="Google Shape;163;p31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31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31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2"/>
          <p:cNvSpPr txBox="1"/>
          <p:nvPr>
            <p:ph type="title"/>
          </p:nvPr>
        </p:nvSpPr>
        <p:spPr>
          <a:xfrm>
            <a:off x="866443" y="3600440"/>
            <a:ext cx="6620967" cy="4250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32"/>
          <p:cNvSpPr/>
          <p:nvPr>
            <p:ph idx="2" type="pic"/>
          </p:nvPr>
        </p:nvSpPr>
        <p:spPr>
          <a:xfrm>
            <a:off x="866442" y="514350"/>
            <a:ext cx="6620968" cy="27305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169" name="Google Shape;169;p32"/>
          <p:cNvSpPr txBox="1"/>
          <p:nvPr>
            <p:ph idx="1" type="body"/>
          </p:nvPr>
        </p:nvSpPr>
        <p:spPr>
          <a:xfrm>
            <a:off x="866443" y="4025494"/>
            <a:ext cx="6620966" cy="370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0" name="Google Shape;170;p32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32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32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/>
          <p:nvPr>
            <p:ph type="title"/>
          </p:nvPr>
        </p:nvSpPr>
        <p:spPr>
          <a:xfrm>
            <a:off x="866442" y="1085850"/>
            <a:ext cx="6620968" cy="14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5" name="Google Shape;175;p33"/>
          <p:cNvSpPr txBox="1"/>
          <p:nvPr>
            <p:ph idx="1" type="body"/>
          </p:nvPr>
        </p:nvSpPr>
        <p:spPr>
          <a:xfrm>
            <a:off x="866442" y="2743200"/>
            <a:ext cx="6620968" cy="1771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76" name="Google Shape;176;p33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33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8" name="Google Shape;178;p33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/>
          <p:nvPr>
            <p:ph type="title"/>
          </p:nvPr>
        </p:nvSpPr>
        <p:spPr>
          <a:xfrm>
            <a:off x="1181409" y="1085850"/>
            <a:ext cx="6001049" cy="17425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34"/>
          <p:cNvSpPr txBox="1"/>
          <p:nvPr>
            <p:ph idx="1" type="body"/>
          </p:nvPr>
        </p:nvSpPr>
        <p:spPr>
          <a:xfrm>
            <a:off x="1448177" y="2828381"/>
            <a:ext cx="5461159" cy="2566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b="0" i="0" sz="1400" cap="small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2" name="Google Shape;182;p34"/>
          <p:cNvSpPr txBox="1"/>
          <p:nvPr>
            <p:ph idx="2" type="body"/>
          </p:nvPr>
        </p:nvSpPr>
        <p:spPr>
          <a:xfrm>
            <a:off x="866442" y="3262993"/>
            <a:ext cx="6620968" cy="12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83" name="Google Shape;183;p34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4" name="Google Shape;184;p34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5" name="Google Shape;185;p34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34"/>
          <p:cNvSpPr txBox="1"/>
          <p:nvPr/>
        </p:nvSpPr>
        <p:spPr>
          <a:xfrm>
            <a:off x="673897" y="728440"/>
            <a:ext cx="60159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87" name="Google Shape;187;p34"/>
          <p:cNvSpPr txBox="1"/>
          <p:nvPr/>
        </p:nvSpPr>
        <p:spPr>
          <a:xfrm>
            <a:off x="6999690" y="1960340"/>
            <a:ext cx="601591" cy="14773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200">
                <a:solidFill>
                  <a:srgbClr val="86D1D8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5"/>
          <p:cNvSpPr txBox="1"/>
          <p:nvPr>
            <p:ph type="title"/>
          </p:nvPr>
        </p:nvSpPr>
        <p:spPr>
          <a:xfrm>
            <a:off x="866441" y="2343151"/>
            <a:ext cx="6620969" cy="123988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0" name="Google Shape;190;p35"/>
          <p:cNvSpPr txBox="1"/>
          <p:nvPr>
            <p:ph idx="1" type="body"/>
          </p:nvPr>
        </p:nvSpPr>
        <p:spPr>
          <a:xfrm>
            <a:off x="866442" y="3583036"/>
            <a:ext cx="6620968" cy="6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1" name="Google Shape;191;p35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35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3" name="Google Shape;193;p35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6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6" name="Google Shape;196;p36"/>
          <p:cNvSpPr txBox="1"/>
          <p:nvPr>
            <p:ph idx="1" type="body"/>
          </p:nvPr>
        </p:nvSpPr>
        <p:spPr>
          <a:xfrm>
            <a:off x="474834" y="1485900"/>
            <a:ext cx="2210725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7" name="Google Shape;197;p36"/>
          <p:cNvSpPr txBox="1"/>
          <p:nvPr>
            <p:ph idx="2" type="body"/>
          </p:nvPr>
        </p:nvSpPr>
        <p:spPr>
          <a:xfrm>
            <a:off x="489475" y="2000250"/>
            <a:ext cx="2196084" cy="2692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198" name="Google Shape;198;p36"/>
          <p:cNvSpPr txBox="1"/>
          <p:nvPr>
            <p:ph idx="3" type="body"/>
          </p:nvPr>
        </p:nvSpPr>
        <p:spPr>
          <a:xfrm>
            <a:off x="2913504" y="1485900"/>
            <a:ext cx="2202754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199" name="Google Shape;199;p36"/>
          <p:cNvSpPr txBox="1"/>
          <p:nvPr>
            <p:ph idx="4" type="body"/>
          </p:nvPr>
        </p:nvSpPr>
        <p:spPr>
          <a:xfrm>
            <a:off x="2905586" y="2000250"/>
            <a:ext cx="2210671" cy="2692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00" name="Google Shape;200;p36"/>
          <p:cNvSpPr txBox="1"/>
          <p:nvPr>
            <p:ph idx="5" type="body"/>
          </p:nvPr>
        </p:nvSpPr>
        <p:spPr>
          <a:xfrm>
            <a:off x="5344917" y="1485900"/>
            <a:ext cx="2199658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01" name="Google Shape;201;p36"/>
          <p:cNvSpPr txBox="1"/>
          <p:nvPr>
            <p:ph idx="6" type="body"/>
          </p:nvPr>
        </p:nvSpPr>
        <p:spPr>
          <a:xfrm>
            <a:off x="5344917" y="2000250"/>
            <a:ext cx="2199658" cy="26920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02" name="Google Shape;202;p36"/>
          <p:cNvCxnSpPr/>
          <p:nvPr/>
        </p:nvCxnSpPr>
        <p:spPr>
          <a:xfrm>
            <a:off x="2795334" y="1600200"/>
            <a:ext cx="0" cy="29718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p36"/>
          <p:cNvCxnSpPr/>
          <p:nvPr/>
        </p:nvCxnSpPr>
        <p:spPr>
          <a:xfrm>
            <a:off x="5223030" y="1600200"/>
            <a:ext cx="0" cy="297516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4" name="Google Shape;204;p36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5" name="Google Shape;205;p36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36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Picture Column">
  <p:cSld name="3 Picture Column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37"/>
          <p:cNvSpPr txBox="1"/>
          <p:nvPr>
            <p:ph idx="1" type="body"/>
          </p:nvPr>
        </p:nvSpPr>
        <p:spPr>
          <a:xfrm>
            <a:off x="489475" y="3188212"/>
            <a:ext cx="2205612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0" name="Google Shape;210;p37"/>
          <p:cNvSpPr/>
          <p:nvPr>
            <p:ph idx="2" type="pic"/>
          </p:nvPr>
        </p:nvSpPr>
        <p:spPr>
          <a:xfrm>
            <a:off x="489475" y="1657350"/>
            <a:ext cx="2205612" cy="1143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11" name="Google Shape;211;p37"/>
          <p:cNvSpPr txBox="1"/>
          <p:nvPr>
            <p:ph idx="3" type="body"/>
          </p:nvPr>
        </p:nvSpPr>
        <p:spPr>
          <a:xfrm>
            <a:off x="489475" y="3620409"/>
            <a:ext cx="2205612" cy="494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2" name="Google Shape;212;p37"/>
          <p:cNvSpPr txBox="1"/>
          <p:nvPr>
            <p:ph idx="4" type="body"/>
          </p:nvPr>
        </p:nvSpPr>
        <p:spPr>
          <a:xfrm>
            <a:off x="2917792" y="3188212"/>
            <a:ext cx="2198466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3" name="Google Shape;213;p37"/>
          <p:cNvSpPr/>
          <p:nvPr>
            <p:ph idx="5" type="pic"/>
          </p:nvPr>
        </p:nvSpPr>
        <p:spPr>
          <a:xfrm>
            <a:off x="2917791" y="1657350"/>
            <a:ext cx="2198466" cy="1143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14" name="Google Shape;214;p37"/>
          <p:cNvSpPr txBox="1"/>
          <p:nvPr>
            <p:ph idx="6" type="body"/>
          </p:nvPr>
        </p:nvSpPr>
        <p:spPr>
          <a:xfrm>
            <a:off x="2916776" y="3620408"/>
            <a:ext cx="2201378" cy="494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215" name="Google Shape;215;p37"/>
          <p:cNvSpPr txBox="1"/>
          <p:nvPr>
            <p:ph idx="7" type="body"/>
          </p:nvPr>
        </p:nvSpPr>
        <p:spPr>
          <a:xfrm>
            <a:off x="5344917" y="3188212"/>
            <a:ext cx="2199658" cy="43219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920"/>
              <a:buNone/>
              <a:defRPr b="0" sz="2400">
                <a:solidFill>
                  <a:srgbClr val="86D1D8"/>
                </a:solidFill>
              </a:defRPr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216" name="Google Shape;216;p37"/>
          <p:cNvSpPr/>
          <p:nvPr>
            <p:ph idx="8" type="pic"/>
          </p:nvPr>
        </p:nvSpPr>
        <p:spPr>
          <a:xfrm>
            <a:off x="5344916" y="1657350"/>
            <a:ext cx="2199658" cy="1143000"/>
          </a:xfrm>
          <a:prstGeom prst="roundRect">
            <a:avLst>
              <a:gd fmla="val 1858" name="adj"/>
            </a:avLst>
          </a:prstGeom>
          <a:noFill/>
          <a:ln>
            <a:noFill/>
          </a:ln>
          <a:effectLst>
            <a:outerShdw blurRad="50800" rotWithShape="0" algn="tl" dir="5400000" dist="50800">
              <a:srgbClr val="000000">
                <a:alpha val="42745"/>
              </a:srgbClr>
            </a:outerShdw>
          </a:effectLst>
        </p:spPr>
      </p:sp>
      <p:sp>
        <p:nvSpPr>
          <p:cNvPr id="217" name="Google Shape;217;p37"/>
          <p:cNvSpPr txBox="1"/>
          <p:nvPr>
            <p:ph idx="9" type="body"/>
          </p:nvPr>
        </p:nvSpPr>
        <p:spPr>
          <a:xfrm>
            <a:off x="5344824" y="3620407"/>
            <a:ext cx="2202571" cy="4943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indent="-228600" lvl="1" marL="9144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/>
        </p:txBody>
      </p:sp>
      <p:cxnSp>
        <p:nvCxnSpPr>
          <p:cNvPr id="218" name="Google Shape;218;p37"/>
          <p:cNvCxnSpPr/>
          <p:nvPr/>
        </p:nvCxnSpPr>
        <p:spPr>
          <a:xfrm>
            <a:off x="2795334" y="1600200"/>
            <a:ext cx="0" cy="2971800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p37"/>
          <p:cNvCxnSpPr/>
          <p:nvPr/>
        </p:nvCxnSpPr>
        <p:spPr>
          <a:xfrm>
            <a:off x="5223030" y="1600200"/>
            <a:ext cx="0" cy="2975162"/>
          </a:xfrm>
          <a:prstGeom prst="straightConnector1">
            <a:avLst/>
          </a:prstGeom>
          <a:noFill/>
          <a:ln cap="flat" cmpd="sng" w="12700">
            <a:solidFill>
              <a:srgbClr val="86D1D8">
                <a:alpha val="40000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0" name="Google Shape;220;p37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1" name="Google Shape;221;p37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37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8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5" name="Google Shape;225;p38"/>
          <p:cNvSpPr txBox="1"/>
          <p:nvPr>
            <p:ph idx="1" type="body"/>
          </p:nvPr>
        </p:nvSpPr>
        <p:spPr>
          <a:xfrm rot="5400000">
            <a:off x="2610222" y="-242828"/>
            <a:ext cx="3146611" cy="6711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26" name="Google Shape;226;p38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38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38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9"/>
          <p:cNvSpPr txBox="1"/>
          <p:nvPr>
            <p:ph type="title"/>
          </p:nvPr>
        </p:nvSpPr>
        <p:spPr>
          <a:xfrm rot="5400000">
            <a:off x="4702382" y="1850061"/>
            <a:ext cx="4369594" cy="131479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39"/>
          <p:cNvSpPr txBox="1"/>
          <p:nvPr>
            <p:ph idx="1" type="body"/>
          </p:nvPr>
        </p:nvSpPr>
        <p:spPr>
          <a:xfrm rot="5400000">
            <a:off x="1217706" y="-148327"/>
            <a:ext cx="4112351" cy="5568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indent="-320040" lvl="1" marL="914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indent="-320039" lvl="2" marL="1371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indent="-320039" lvl="3" marL="1828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indent="-320039" lvl="4" marL="22860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indent="-320039" lvl="5" marL="27432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indent="-320039" lvl="6" marL="32004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indent="-320040" lvl="7" marL="36576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indent="-320040" lvl="8" marL="411480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/>
        </p:txBody>
      </p:sp>
      <p:sp>
        <p:nvSpPr>
          <p:cNvPr id="232" name="Google Shape;232;p39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3" name="Google Shape;233;p39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9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theme" Target="../theme/theme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26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4.xml"/><Relationship Id="rId6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6299432" y="1257300"/>
            <a:ext cx="281940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3"/>
          <p:cNvSpPr/>
          <p:nvPr/>
        </p:nvSpPr>
        <p:spPr>
          <a:xfrm>
            <a:off x="5689832" y="-342900"/>
            <a:ext cx="1600200" cy="1200150"/>
          </a:xfrm>
          <a:prstGeom prst="ellipse">
            <a:avLst/>
          </a:prstGeom>
          <a:gradFill>
            <a:gsLst>
              <a:gs pos="0">
                <a:srgbClr val="F3F3F3">
                  <a:alpha val="13725"/>
                </a:srgbClr>
              </a:gs>
              <a:gs pos="36000">
                <a:srgbClr val="F3F3F3">
                  <a:alpha val="6666"/>
                </a:srgbClr>
              </a:gs>
              <a:gs pos="73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3"/>
          <p:cNvSpPr/>
          <p:nvPr/>
        </p:nvSpPr>
        <p:spPr>
          <a:xfrm>
            <a:off x="6299432" y="4572000"/>
            <a:ext cx="990600" cy="742950"/>
          </a:xfrm>
          <a:prstGeom prst="ellipse">
            <a:avLst/>
          </a:prstGeom>
          <a:gradFill>
            <a:gsLst>
              <a:gs pos="0">
                <a:srgbClr val="F3F3F3">
                  <a:alpha val="8627"/>
                </a:srgbClr>
              </a:gs>
              <a:gs pos="36000">
                <a:srgbClr val="F3F3F3">
                  <a:alpha val="4705"/>
                </a:srgbClr>
              </a:gs>
              <a:gs pos="66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-153988" y="2000250"/>
            <a:ext cx="4191000" cy="3143250"/>
          </a:xfrm>
          <a:prstGeom prst="ellipse">
            <a:avLst/>
          </a:prstGeom>
          <a:gradFill>
            <a:gsLst>
              <a:gs pos="0">
                <a:srgbClr val="F3F3F3">
                  <a:alpha val="10980"/>
                </a:srgbClr>
              </a:gs>
              <a:gs pos="36000">
                <a:srgbClr val="F3F3F3">
                  <a:alpha val="9803"/>
                </a:srgbClr>
              </a:gs>
              <a:gs pos="75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-839788" y="2171700"/>
            <a:ext cx="2362200" cy="1771650"/>
          </a:xfrm>
          <a:prstGeom prst="ellipse">
            <a:avLst/>
          </a:prstGeom>
          <a:gradFill>
            <a:gsLst>
              <a:gs pos="0">
                <a:srgbClr val="F3F3F3">
                  <a:alpha val="7843"/>
                </a:srgbClr>
              </a:gs>
              <a:gs pos="36000">
                <a:srgbClr val="F3F3F3">
                  <a:alpha val="7843"/>
                </a:srgbClr>
              </a:gs>
              <a:gs pos="72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7745644" y="0"/>
            <a:ext cx="685800" cy="824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8" name="Google Shape;58;p13"/>
          <p:cNvSpPr txBox="1"/>
          <p:nvPr>
            <p:ph idx="1" type="body"/>
          </p:nvPr>
        </p:nvSpPr>
        <p:spPr>
          <a:xfrm>
            <a:off x="827700" y="1539694"/>
            <a:ext cx="6711654" cy="314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F7F7F7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9" name="Google Shape;59;p13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0" name="Google Shape;60;p13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/>
          <p:nvPr/>
        </p:nvSpPr>
        <p:spPr>
          <a:xfrm>
            <a:off x="6299432" y="1257300"/>
            <a:ext cx="281940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9"/>
          <p:cNvSpPr/>
          <p:nvPr/>
        </p:nvSpPr>
        <p:spPr>
          <a:xfrm>
            <a:off x="5689832" y="-342900"/>
            <a:ext cx="1600200" cy="1200150"/>
          </a:xfrm>
          <a:prstGeom prst="ellipse">
            <a:avLst/>
          </a:prstGeom>
          <a:gradFill>
            <a:gsLst>
              <a:gs pos="0">
                <a:srgbClr val="4CB9C3">
                  <a:alpha val="13725"/>
                </a:srgbClr>
              </a:gs>
              <a:gs pos="36000">
                <a:srgbClr val="4CB9C3">
                  <a:alpha val="6666"/>
                </a:srgbClr>
              </a:gs>
              <a:gs pos="73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9"/>
          <p:cNvSpPr/>
          <p:nvPr/>
        </p:nvSpPr>
        <p:spPr>
          <a:xfrm>
            <a:off x="6299432" y="4572000"/>
            <a:ext cx="990600" cy="742950"/>
          </a:xfrm>
          <a:prstGeom prst="ellipse">
            <a:avLst/>
          </a:prstGeom>
          <a:gradFill>
            <a:gsLst>
              <a:gs pos="0">
                <a:srgbClr val="4CB9C3">
                  <a:alpha val="8627"/>
                </a:srgbClr>
              </a:gs>
              <a:gs pos="36000">
                <a:srgbClr val="4CB9C3">
                  <a:alpha val="4705"/>
                </a:srgbClr>
              </a:gs>
              <a:gs pos="66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9"/>
          <p:cNvSpPr/>
          <p:nvPr/>
        </p:nvSpPr>
        <p:spPr>
          <a:xfrm>
            <a:off x="-153988" y="2000250"/>
            <a:ext cx="4191000" cy="3143250"/>
          </a:xfrm>
          <a:prstGeom prst="ellipse">
            <a:avLst/>
          </a:prstGeom>
          <a:gradFill>
            <a:gsLst>
              <a:gs pos="0">
                <a:srgbClr val="4CB9C3">
                  <a:alpha val="10980"/>
                </a:srgbClr>
              </a:gs>
              <a:gs pos="36000">
                <a:srgbClr val="4CB9C3">
                  <a:alpha val="9803"/>
                </a:srgbClr>
              </a:gs>
              <a:gs pos="75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9"/>
          <p:cNvSpPr/>
          <p:nvPr/>
        </p:nvSpPr>
        <p:spPr>
          <a:xfrm>
            <a:off x="-839788" y="2171700"/>
            <a:ext cx="2362200" cy="1771650"/>
          </a:xfrm>
          <a:prstGeom prst="ellipse">
            <a:avLst/>
          </a:prstGeom>
          <a:gradFill>
            <a:gsLst>
              <a:gs pos="0">
                <a:srgbClr val="4CB9C3">
                  <a:alpha val="7843"/>
                </a:srgbClr>
              </a:gs>
              <a:gs pos="36000">
                <a:srgbClr val="4CB9C3">
                  <a:alpha val="7843"/>
                </a:srgbClr>
              </a:gs>
              <a:gs pos="72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9"/>
          <p:cNvSpPr/>
          <p:nvPr/>
        </p:nvSpPr>
        <p:spPr>
          <a:xfrm>
            <a:off x="7745644" y="0"/>
            <a:ext cx="685800" cy="824594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9"/>
          <p:cNvSpPr txBox="1"/>
          <p:nvPr>
            <p:ph type="title"/>
          </p:nvPr>
        </p:nvSpPr>
        <p:spPr>
          <a:xfrm>
            <a:off x="484710" y="339539"/>
            <a:ext cx="7055380" cy="10503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b="0" i="0" sz="42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" type="body"/>
          </p:nvPr>
        </p:nvSpPr>
        <p:spPr>
          <a:xfrm>
            <a:off x="827700" y="1539694"/>
            <a:ext cx="6711654" cy="3146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600"/>
              <a:buFont typeface="Noto Sans Symbols"/>
              <a:buChar char="►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440"/>
              <a:buFont typeface="Noto Sans Symbols"/>
              <a:buChar char="►"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280"/>
              <a:buFont typeface="Noto Sans Symbols"/>
              <a:buChar char="►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19" lvl="3" marL="1828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1000"/>
              </a:spcBef>
              <a:spcAft>
                <a:spcPts val="0"/>
              </a:spcAft>
              <a:buClr>
                <a:srgbClr val="86D1D8"/>
              </a:buClr>
              <a:buSzPts val="1120"/>
              <a:buFont typeface="Noto Sans Symbols"/>
              <a:buChar char="►"/>
              <a:defRPr b="0" i="0" sz="1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0" type="dt"/>
          </p:nvPr>
        </p:nvSpPr>
        <p:spPr>
          <a:xfrm rot="5400000">
            <a:off x="7618814" y="1342996"/>
            <a:ext cx="742949" cy="2286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5" name="Google Shape;95;p19"/>
          <p:cNvSpPr txBox="1"/>
          <p:nvPr>
            <p:ph idx="11" type="ftr"/>
          </p:nvPr>
        </p:nvSpPr>
        <p:spPr>
          <a:xfrm rot="5400000">
            <a:off x="6715809" y="2418946"/>
            <a:ext cx="2894846" cy="2286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96" name="Google Shape;96;p19"/>
          <p:cNvSpPr txBox="1"/>
          <p:nvPr>
            <p:ph idx="12" type="sldNum"/>
          </p:nvPr>
        </p:nvSpPr>
        <p:spPr>
          <a:xfrm>
            <a:off x="7766431" y="221802"/>
            <a:ext cx="628813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1"/>
              <a:buFont typeface="Century Gothic"/>
              <a:buNone/>
              <a:defRPr b="0" i="0" sz="2801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23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40.jpg"/><Relationship Id="rId8" Type="http://schemas.openxmlformats.org/officeDocument/2006/relationships/image" Target="../media/image3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9" Type="http://schemas.openxmlformats.org/officeDocument/2006/relationships/image" Target="../media/image33.jp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Relationship Id="rId8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25.png"/><Relationship Id="rId5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3.png"/><Relationship Id="rId7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jpg"/><Relationship Id="rId10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4.png"/><Relationship Id="rId9" Type="http://schemas.openxmlformats.org/officeDocument/2006/relationships/image" Target="../media/image21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2.png"/><Relationship Id="rId8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6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lt1"/>
            </a:gs>
            <a:gs pos="100000">
              <a:srgbClr val="B6B6B6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0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0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40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0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B6B6B6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7" name="Google Shape;247;p40"/>
          <p:cNvSpPr txBox="1"/>
          <p:nvPr>
            <p:ph type="title"/>
          </p:nvPr>
        </p:nvSpPr>
        <p:spPr>
          <a:xfrm>
            <a:off x="866216" y="1085850"/>
            <a:ext cx="6619243" cy="24971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61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Summerlyn HOA </a:t>
            </a:r>
            <a:br>
              <a:rPr b="0" i="0" lang="en" sz="61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" sz="61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Annual Meeting</a:t>
            </a:r>
            <a:endParaRPr/>
          </a:p>
        </p:txBody>
      </p:sp>
      <p:sp>
        <p:nvSpPr>
          <p:cNvPr id="248" name="Google Shape;248;p4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40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b="0" i="0"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40"/>
          <p:cNvSpPr txBox="1"/>
          <p:nvPr>
            <p:ph idx="4294967295" type="subTitle"/>
          </p:nvPr>
        </p:nvSpPr>
        <p:spPr>
          <a:xfrm>
            <a:off x="212961" y="3842147"/>
            <a:ext cx="2667647" cy="7012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Lato"/>
              <a:buNone/>
            </a:pPr>
            <a:r>
              <a:rPr b="0" i="1" lang="en" sz="1800" u="none" cap="none" strike="noStrike">
                <a:solidFill>
                  <a:srgbClr val="B0B0B0"/>
                </a:solidFill>
                <a:latin typeface="Lato"/>
                <a:ea typeface="Lato"/>
                <a:cs typeface="Lato"/>
                <a:sym typeface="Lato"/>
              </a:rPr>
              <a:t>January 1</a:t>
            </a:r>
            <a:r>
              <a:rPr i="1" lang="en" sz="1800">
                <a:solidFill>
                  <a:srgbClr val="B0B0B0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r>
              <a:rPr b="0" i="1" lang="en" sz="1800" u="none" cap="none" strike="noStrike">
                <a:solidFill>
                  <a:srgbClr val="B0B0B0"/>
                </a:solidFill>
                <a:latin typeface="Lato"/>
                <a:ea typeface="Lato"/>
                <a:cs typeface="Lato"/>
                <a:sym typeface="Lato"/>
              </a:rPr>
              <a:t>, 202</a:t>
            </a:r>
            <a:r>
              <a:rPr i="1" lang="en" sz="1800">
                <a:solidFill>
                  <a:srgbClr val="B0B0B0"/>
                </a:solidFill>
                <a:latin typeface="Lato"/>
                <a:ea typeface="Lato"/>
                <a:cs typeface="Lato"/>
                <a:sym typeface="Lato"/>
              </a:rPr>
              <a:t>5</a:t>
            </a:r>
            <a:endParaRPr b="0" i="1" sz="1800" u="none" cap="none" strike="noStrike">
              <a:solidFill>
                <a:srgbClr val="B0B0B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9"/>
          <p:cNvSpPr txBox="1"/>
          <p:nvPr>
            <p:ph type="title"/>
          </p:nvPr>
        </p:nvSpPr>
        <p:spPr>
          <a:xfrm>
            <a:off x="0" y="165375"/>
            <a:ext cx="7233000" cy="153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 Access Control 2025</a:t>
            </a:r>
            <a:endParaRPr/>
          </a:p>
        </p:txBody>
      </p:sp>
      <p:sp>
        <p:nvSpPr>
          <p:cNvPr id="462" name="Google Shape;462;p49"/>
          <p:cNvSpPr txBox="1"/>
          <p:nvPr/>
        </p:nvSpPr>
        <p:spPr>
          <a:xfrm>
            <a:off x="7871700" y="165375"/>
            <a:ext cx="127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3" name="Google Shape;4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73150"/>
            <a:ext cx="3527400" cy="35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9"/>
          <p:cNvSpPr txBox="1"/>
          <p:nvPr/>
        </p:nvSpPr>
        <p:spPr>
          <a:xfrm>
            <a:off x="3638750" y="1573150"/>
            <a:ext cx="5129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Motion </a:t>
            </a: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detection</a:t>
            </a: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enabled to exit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Ease of access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Door relocks after 3 seconds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5" name="Google Shape;46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6800" y="2777100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9"/>
          <p:cNvSpPr/>
          <p:nvPr/>
        </p:nvSpPr>
        <p:spPr>
          <a:xfrm>
            <a:off x="5025300" y="2681350"/>
            <a:ext cx="2484900" cy="24192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50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0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0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75" name="Google Shape;475;p50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50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0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50"/>
          <p:cNvSpPr txBox="1"/>
          <p:nvPr>
            <p:ph type="title"/>
          </p:nvPr>
        </p:nvSpPr>
        <p:spPr>
          <a:xfrm>
            <a:off x="482891" y="1085850"/>
            <a:ext cx="2331469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entury Gothic"/>
              <a:buNone/>
            </a:pPr>
            <a:r>
              <a:rPr lang="en" sz="2800">
                <a:solidFill>
                  <a:srgbClr val="F2F2F2"/>
                </a:solidFill>
              </a:rPr>
              <a:t>Short Term Goals (1-3 Years)</a:t>
            </a:r>
            <a:endParaRPr/>
          </a:p>
        </p:txBody>
      </p:sp>
      <p:sp>
        <p:nvSpPr>
          <p:cNvPr id="480" name="Google Shape;480;p50"/>
          <p:cNvSpPr/>
          <p:nvPr/>
        </p:nvSpPr>
        <p:spPr>
          <a:xfrm>
            <a:off x="3120982" y="0"/>
            <a:ext cx="6023018" cy="5143500"/>
          </a:xfrm>
          <a:custGeom>
            <a:rect b="b" l="l" r="r" t="t"/>
            <a:pathLst>
              <a:path extrusionOk="0" h="6858000" w="803069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50"/>
          <p:cNvSpPr/>
          <p:nvPr/>
        </p:nvSpPr>
        <p:spPr>
          <a:xfrm>
            <a:off x="2961082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50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50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84" name="Google Shape;484;p50"/>
          <p:cNvGrpSpPr/>
          <p:nvPr/>
        </p:nvGrpSpPr>
        <p:grpSpPr>
          <a:xfrm>
            <a:off x="3540586" y="946378"/>
            <a:ext cx="5514924" cy="3918108"/>
            <a:chOff x="0" y="3308"/>
            <a:chExt cx="5514924" cy="5224144"/>
          </a:xfrm>
        </p:grpSpPr>
        <p:sp>
          <p:nvSpPr>
            <p:cNvPr id="485" name="Google Shape;485;p50"/>
            <p:cNvSpPr/>
            <p:nvPr/>
          </p:nvSpPr>
          <p:spPr>
            <a:xfrm>
              <a:off x="0" y="3308"/>
              <a:ext cx="5514924" cy="702707"/>
            </a:xfrm>
            <a:prstGeom prst="roundRect">
              <a:avLst>
                <a:gd fmla="val 10000" name="adj"/>
              </a:avLst>
            </a:prstGeom>
            <a:solidFill>
              <a:srgbClr val="E9621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50"/>
            <p:cNvSpPr/>
            <p:nvPr/>
          </p:nvSpPr>
          <p:spPr>
            <a:xfrm>
              <a:off x="212568" y="161417"/>
              <a:ext cx="386489" cy="386489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 cap="rnd" cmpd="sng" w="19050">
              <a:solidFill>
                <a:schemeClr val="lt1">
                  <a:alpha val="0"/>
                </a:scheme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50"/>
            <p:cNvSpPr/>
            <p:nvPr/>
          </p:nvSpPr>
          <p:spPr>
            <a:xfrm>
              <a:off x="811627" y="3308"/>
              <a:ext cx="4702503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50"/>
            <p:cNvSpPr txBox="1"/>
            <p:nvPr/>
          </p:nvSpPr>
          <p:spPr>
            <a:xfrm>
              <a:off x="811627" y="3308"/>
              <a:ext cx="4702503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entury Gothic"/>
                <a:buNone/>
              </a:pPr>
              <a:r>
                <a:rPr lang="en" sz="17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Repairing Greenway Trail as budget allows</a:t>
              </a:r>
              <a:endParaRPr/>
            </a:p>
          </p:txBody>
        </p:sp>
        <p:sp>
          <p:nvSpPr>
            <p:cNvPr id="489" name="Google Shape;489;p50"/>
            <p:cNvSpPr/>
            <p:nvPr/>
          </p:nvSpPr>
          <p:spPr>
            <a:xfrm>
              <a:off x="0" y="881692"/>
              <a:ext cx="5514924" cy="702707"/>
            </a:xfrm>
            <a:prstGeom prst="roundRect">
              <a:avLst>
                <a:gd fmla="val 10000" name="adj"/>
              </a:avLst>
            </a:prstGeom>
            <a:solidFill>
              <a:srgbClr val="E6B72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50"/>
            <p:cNvSpPr/>
            <p:nvPr/>
          </p:nvSpPr>
          <p:spPr>
            <a:xfrm>
              <a:off x="212568" y="1039801"/>
              <a:ext cx="386489" cy="386489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50"/>
            <p:cNvSpPr/>
            <p:nvPr/>
          </p:nvSpPr>
          <p:spPr>
            <a:xfrm>
              <a:off x="811627" y="881692"/>
              <a:ext cx="2481715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50"/>
            <p:cNvSpPr txBox="1"/>
            <p:nvPr/>
          </p:nvSpPr>
          <p:spPr>
            <a:xfrm>
              <a:off x="811627" y="881692"/>
              <a:ext cx="2481715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entury Gothic"/>
                <a:buNone/>
              </a:pPr>
              <a:r>
                <a:rPr lang="en" sz="17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Covenant Compliance </a:t>
              </a:r>
              <a:endParaRPr/>
            </a:p>
          </p:txBody>
        </p:sp>
        <p:sp>
          <p:nvSpPr>
            <p:cNvPr id="493" name="Google Shape;493;p50"/>
            <p:cNvSpPr/>
            <p:nvPr/>
          </p:nvSpPr>
          <p:spPr>
            <a:xfrm>
              <a:off x="3293342" y="881692"/>
              <a:ext cx="2220787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50"/>
            <p:cNvSpPr txBox="1"/>
            <p:nvPr/>
          </p:nvSpPr>
          <p:spPr>
            <a:xfrm>
              <a:off x="3293342" y="881692"/>
              <a:ext cx="2220787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entury Gothic"/>
                <a:buNone/>
              </a:pPr>
              <a:r>
                <a:rPr lang="en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Parking, powerwashing, mailboxes, fences, etc.</a:t>
              </a:r>
              <a:endParaRPr/>
            </a:p>
          </p:txBody>
        </p:sp>
        <p:sp>
          <p:nvSpPr>
            <p:cNvPr id="495" name="Google Shape;495;p50"/>
            <p:cNvSpPr/>
            <p:nvPr/>
          </p:nvSpPr>
          <p:spPr>
            <a:xfrm>
              <a:off x="0" y="1760076"/>
              <a:ext cx="5514924" cy="941782"/>
            </a:xfrm>
            <a:prstGeom prst="roundRect">
              <a:avLst>
                <a:gd fmla="val 10000" name="adj"/>
              </a:avLst>
            </a:prstGeom>
            <a:solidFill>
              <a:srgbClr val="6AAA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50"/>
            <p:cNvSpPr/>
            <p:nvPr/>
          </p:nvSpPr>
          <p:spPr>
            <a:xfrm>
              <a:off x="212568" y="2037723"/>
              <a:ext cx="386489" cy="386489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50"/>
            <p:cNvSpPr/>
            <p:nvPr/>
          </p:nvSpPr>
          <p:spPr>
            <a:xfrm>
              <a:off x="811627" y="1879614"/>
              <a:ext cx="2481715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50"/>
            <p:cNvSpPr txBox="1"/>
            <p:nvPr/>
          </p:nvSpPr>
          <p:spPr>
            <a:xfrm>
              <a:off x="811627" y="1879614"/>
              <a:ext cx="2481715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entury Gothic"/>
                <a:buNone/>
              </a:pPr>
              <a:r>
                <a:rPr lang="en" sz="17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ARC Awareness &amp; Adherence</a:t>
              </a:r>
              <a:endParaRPr/>
            </a:p>
          </p:txBody>
        </p:sp>
        <p:sp>
          <p:nvSpPr>
            <p:cNvPr id="499" name="Google Shape;499;p50"/>
            <p:cNvSpPr/>
            <p:nvPr/>
          </p:nvSpPr>
          <p:spPr>
            <a:xfrm>
              <a:off x="3293342" y="1879614"/>
              <a:ext cx="2220787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50"/>
            <p:cNvSpPr txBox="1"/>
            <p:nvPr/>
          </p:nvSpPr>
          <p:spPr>
            <a:xfrm>
              <a:off x="3293342" y="1879614"/>
              <a:ext cx="2220787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entury Gothic"/>
                <a:buNone/>
              </a:pPr>
              <a:r>
                <a:rPr lang="en" sz="11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Don’t Know if ARC Approval is Needed? Submit to be Safe</a:t>
              </a:r>
              <a:endParaRPr/>
            </a:p>
          </p:txBody>
        </p:sp>
        <p:sp>
          <p:nvSpPr>
            <p:cNvPr id="501" name="Google Shape;501;p50"/>
            <p:cNvSpPr/>
            <p:nvPr/>
          </p:nvSpPr>
          <p:spPr>
            <a:xfrm>
              <a:off x="0" y="2877536"/>
              <a:ext cx="5514924" cy="1471532"/>
            </a:xfrm>
            <a:prstGeom prst="roundRect">
              <a:avLst>
                <a:gd fmla="val 10000" name="adj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50"/>
            <p:cNvSpPr/>
            <p:nvPr/>
          </p:nvSpPr>
          <p:spPr>
            <a:xfrm>
              <a:off x="212568" y="3420057"/>
              <a:ext cx="386489" cy="386489"/>
            </a:xfrm>
            <a:prstGeom prst="rect">
              <a:avLst/>
            </a:prstGeom>
            <a:blipFill rotWithShape="1">
              <a:blip r:embed="rId1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50"/>
            <p:cNvSpPr/>
            <p:nvPr/>
          </p:nvSpPr>
          <p:spPr>
            <a:xfrm>
              <a:off x="811627" y="3261948"/>
              <a:ext cx="2481715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50"/>
            <p:cNvSpPr txBox="1"/>
            <p:nvPr/>
          </p:nvSpPr>
          <p:spPr>
            <a:xfrm>
              <a:off x="677952" y="3261948"/>
              <a:ext cx="2481600" cy="7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entury Gothic"/>
                <a:buNone/>
              </a:pPr>
              <a:r>
                <a:rPr lang="en"/>
                <a:t>Townsquare involvement</a:t>
              </a:r>
              <a:endParaRPr/>
            </a:p>
          </p:txBody>
        </p:sp>
        <p:sp>
          <p:nvSpPr>
            <p:cNvPr id="505" name="Google Shape;505;p50"/>
            <p:cNvSpPr/>
            <p:nvPr/>
          </p:nvSpPr>
          <p:spPr>
            <a:xfrm>
              <a:off x="3238556" y="3283535"/>
              <a:ext cx="2220787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50"/>
            <p:cNvSpPr txBox="1"/>
            <p:nvPr/>
          </p:nvSpPr>
          <p:spPr>
            <a:xfrm>
              <a:off x="3129131" y="3261952"/>
              <a:ext cx="2220900" cy="70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entury Gothic"/>
                <a:buNone/>
              </a:pPr>
              <a:r>
                <a:rPr lang="en" sz="1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Logging on Townsquare and getting set up in the system</a:t>
              </a:r>
              <a:endParaRPr/>
            </a:p>
          </p:txBody>
        </p:sp>
        <p:sp>
          <p:nvSpPr>
            <p:cNvPr id="507" name="Google Shape;507;p50"/>
            <p:cNvSpPr/>
            <p:nvPr/>
          </p:nvSpPr>
          <p:spPr>
            <a:xfrm>
              <a:off x="0" y="4524745"/>
              <a:ext cx="5514924" cy="702707"/>
            </a:xfrm>
            <a:prstGeom prst="roundRect">
              <a:avLst>
                <a:gd fmla="val 10000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50"/>
            <p:cNvSpPr/>
            <p:nvPr/>
          </p:nvSpPr>
          <p:spPr>
            <a:xfrm>
              <a:off x="212568" y="4682854"/>
              <a:ext cx="386489" cy="386489"/>
            </a:xfrm>
            <a:prstGeom prst="rect">
              <a:avLst/>
            </a:prstGeom>
            <a:blipFill rotWithShape="1">
              <a:blip r:embed="rId1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50"/>
            <p:cNvSpPr/>
            <p:nvPr/>
          </p:nvSpPr>
          <p:spPr>
            <a:xfrm>
              <a:off x="811627" y="4524745"/>
              <a:ext cx="4702503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50"/>
            <p:cNvSpPr txBox="1"/>
            <p:nvPr/>
          </p:nvSpPr>
          <p:spPr>
            <a:xfrm>
              <a:off x="811627" y="4524745"/>
              <a:ext cx="4702503" cy="7027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4350" lIns="74350" spcFirstLastPara="1" rIns="74350" wrap="square" tIns="743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Century Gothic"/>
                <a:buNone/>
              </a:pPr>
              <a:r>
                <a:rPr lang="en"/>
                <a:t>Community Involvement (Events, lost dogs, safety)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oogle Shape;516;p51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1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1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9" name="Google Shape;519;p51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5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51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b="0" i="0"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25" name="Google Shape;525;p51"/>
          <p:cNvCxnSpPr/>
          <p:nvPr/>
        </p:nvCxnSpPr>
        <p:spPr>
          <a:xfrm>
            <a:off x="3267515" y="1448239"/>
            <a:ext cx="0" cy="2400300"/>
          </a:xfrm>
          <a:prstGeom prst="straightConnector1">
            <a:avLst/>
          </a:prstGeom>
          <a:noFill/>
          <a:ln cap="sq" cmpd="sng" w="15875">
            <a:solidFill>
              <a:schemeClr val="l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6" name="Google Shape;526;p51"/>
          <p:cNvSpPr txBox="1"/>
          <p:nvPr>
            <p:ph type="title"/>
          </p:nvPr>
        </p:nvSpPr>
        <p:spPr>
          <a:xfrm>
            <a:off x="3490721" y="950218"/>
            <a:ext cx="5106271" cy="3396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72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HOA Budget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52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2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2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5" name="Google Shape;535;p52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52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5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52"/>
          <p:cNvSpPr/>
          <p:nvPr/>
        </p:nvSpPr>
        <p:spPr>
          <a:xfrm>
            <a:off x="0" y="-4"/>
            <a:ext cx="9143771" cy="354805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5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52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52"/>
          <p:cNvSpPr/>
          <p:nvPr/>
        </p:nvSpPr>
        <p:spPr>
          <a:xfrm>
            <a:off x="6539954" y="2815271"/>
            <a:ext cx="2604045" cy="619449"/>
          </a:xfrm>
          <a:custGeom>
            <a:rect b="b" l="l" r="r" t="t"/>
            <a:pathLst>
              <a:path extrusionOk="0" h="825932" w="347206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dk2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52"/>
          <p:cNvSpPr txBox="1"/>
          <p:nvPr>
            <p:ph type="title"/>
          </p:nvPr>
        </p:nvSpPr>
        <p:spPr>
          <a:xfrm>
            <a:off x="477687" y="3640760"/>
            <a:ext cx="6862012" cy="6510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ct val="123076"/>
              <a:buFont typeface="Century Gothic"/>
              <a:buNone/>
            </a:pPr>
            <a:r>
              <a:rPr b="0" i="0" lang="en" sz="26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</a:t>
            </a:r>
            <a:r>
              <a:rPr lang="en" sz="2600">
                <a:solidFill>
                  <a:srgbClr val="EBEBEB"/>
                </a:solidFill>
              </a:rPr>
              <a:t>5</a:t>
            </a:r>
            <a:r>
              <a:rPr b="0" i="0" lang="en" sz="26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Budget Review:</a:t>
            </a:r>
            <a:br>
              <a:rPr b="0" i="0" lang="en" sz="26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" sz="26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Assessments</a:t>
            </a:r>
            <a:endParaRPr/>
          </a:p>
        </p:txBody>
      </p:sp>
      <p:pic>
        <p:nvPicPr>
          <p:cNvPr id="543" name="Google Shape;543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" y="0"/>
            <a:ext cx="397566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67043" y="0"/>
            <a:ext cx="3975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53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3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3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3" name="Google Shape;553;p53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3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7" name="Google Shape;557;p53"/>
          <p:cNvSpPr txBox="1"/>
          <p:nvPr>
            <p:ph type="title"/>
          </p:nvPr>
        </p:nvSpPr>
        <p:spPr>
          <a:xfrm>
            <a:off x="3654009" y="1085850"/>
            <a:ext cx="3916743" cy="24971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72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Reserve Projects</a:t>
            </a:r>
            <a:endParaRPr/>
          </a:p>
        </p:txBody>
      </p:sp>
      <p:sp>
        <p:nvSpPr>
          <p:cNvPr id="558" name="Google Shape;558;p53"/>
          <p:cNvSpPr/>
          <p:nvPr/>
        </p:nvSpPr>
        <p:spPr>
          <a:xfrm flipH="1">
            <a:off x="3101769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9" name="Google Shape;559;p53"/>
          <p:cNvSpPr/>
          <p:nvPr/>
        </p:nvSpPr>
        <p:spPr>
          <a:xfrm>
            <a:off x="0" y="0"/>
            <a:ext cx="3361473" cy="5143500"/>
          </a:xfrm>
          <a:custGeom>
            <a:rect b="b" l="l" r="r" t="t"/>
            <a:pathLst>
              <a:path extrusionOk="0" h="6858000" w="4481964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0" name="Google Shape;560;p5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3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Checkmark" id="562" name="Google Shape;562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5430" y="1831489"/>
            <a:ext cx="1651970" cy="165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54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4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54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1" name="Google Shape;571;p54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4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5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5" name="Google Shape;575;p54"/>
          <p:cNvSpPr txBox="1"/>
          <p:nvPr>
            <p:ph type="title"/>
          </p:nvPr>
        </p:nvSpPr>
        <p:spPr>
          <a:xfrm>
            <a:off x="486697" y="471949"/>
            <a:ext cx="4212163" cy="12167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b="0" i="0" lang="en" sz="39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Reserve Projects</a:t>
            </a:r>
            <a:endParaRPr/>
          </a:p>
        </p:txBody>
      </p:sp>
      <p:sp>
        <p:nvSpPr>
          <p:cNvPr id="576" name="Google Shape;576;p54"/>
          <p:cNvSpPr/>
          <p:nvPr/>
        </p:nvSpPr>
        <p:spPr>
          <a:xfrm>
            <a:off x="4837382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7" name="Google Shape;577;p54"/>
          <p:cNvSpPr/>
          <p:nvPr/>
        </p:nvSpPr>
        <p:spPr>
          <a:xfrm rot="-5400000">
            <a:off x="4499048" y="498234"/>
            <a:ext cx="5143501" cy="4147033"/>
          </a:xfrm>
          <a:custGeom>
            <a:rect b="b" l="l" r="r" t="t"/>
            <a:pathLst>
              <a:path extrusionOk="0" h="5529377" w="685800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5529377"/>
                </a:lnTo>
                <a:lnTo>
                  <a:pt x="0" y="5529376"/>
                </a:lnTo>
                <a:lnTo>
                  <a:pt x="0" y="891096"/>
                </a:lnTo>
                <a:lnTo>
                  <a:pt x="1" y="891096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8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5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4" y="252134"/>
                </a:lnTo>
                <a:lnTo>
                  <a:pt x="3946780" y="250117"/>
                </a:lnTo>
                <a:lnTo>
                  <a:pt x="4092855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pic>
        <p:nvPicPr>
          <p:cNvPr descr="Street" id="578" name="Google Shape;578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72806" y="1452335"/>
            <a:ext cx="2238828" cy="2238828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54"/>
          <p:cNvSpPr/>
          <p:nvPr/>
        </p:nvSpPr>
        <p:spPr>
          <a:xfrm>
            <a:off x="783183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p54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1" name="Google Shape;581;p54"/>
          <p:cNvSpPr txBox="1"/>
          <p:nvPr>
            <p:ph idx="1" type="body"/>
          </p:nvPr>
        </p:nvSpPr>
        <p:spPr>
          <a:xfrm>
            <a:off x="150475" y="1452323"/>
            <a:ext cx="4509000" cy="34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►"/>
            </a:pPr>
            <a:r>
              <a:rPr lang="en">
                <a:solidFill>
                  <a:srgbClr val="FFFFFF"/>
                </a:solidFill>
              </a:rPr>
              <a:t>Pool deck resurfacing completed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►"/>
            </a:pPr>
            <a:r>
              <a:rPr lang="en">
                <a:solidFill>
                  <a:srgbClr val="FFFFFF"/>
                </a:solidFill>
              </a:rPr>
              <a:t>Continue with the Greenway Repairs as the Budget Allows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►"/>
            </a:pPr>
            <a:r>
              <a:rPr lang="en">
                <a:solidFill>
                  <a:srgbClr val="FFFFFF"/>
                </a:solidFill>
              </a:rPr>
              <a:t>Deep trim of bushes along Glen Laurel</a:t>
            </a:r>
            <a:endParaRPr/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Char char="►"/>
            </a:pPr>
            <a:r>
              <a:rPr lang="en">
                <a:solidFill>
                  <a:srgbClr val="FFFFFF"/>
                </a:solidFill>
              </a:rPr>
              <a:t>Deep trim of wood line along Greenway.</a:t>
            </a:r>
            <a:endParaRPr>
              <a:solidFill>
                <a:srgbClr val="FFFFFF"/>
              </a:solidFill>
            </a:endParaRPr>
          </a:p>
          <a:p>
            <a:pPr indent="-341947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90000"/>
              <a:buChar char="►"/>
            </a:pPr>
            <a:r>
              <a:rPr lang="en">
                <a:solidFill>
                  <a:srgbClr val="FFFFFF"/>
                </a:solidFill>
              </a:rPr>
              <a:t>Reserve study </a:t>
            </a:r>
            <a:r>
              <a:rPr lang="en">
                <a:solidFill>
                  <a:srgbClr val="FFFFFF"/>
                </a:solidFill>
              </a:rPr>
              <a:t>recommended</a:t>
            </a:r>
            <a:r>
              <a:rPr lang="en">
                <a:solidFill>
                  <a:srgbClr val="FFFFFF"/>
                </a:solidFill>
              </a:rPr>
              <a:t> for 2026</a:t>
            </a:r>
            <a:endParaRPr>
              <a:solidFill>
                <a:srgbClr val="FFFFFF"/>
              </a:solidFill>
            </a:endParaRPr>
          </a:p>
          <a:p>
            <a:pPr indent="-24892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ct val="80000"/>
              <a:buFont typeface="Noto Sans Symbols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" name="Google Shape;587;p55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55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589" name="Google Shape;589;p5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0" name="Google Shape;590;p55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5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5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55"/>
          <p:cNvSpPr txBox="1"/>
          <p:nvPr>
            <p:ph type="title"/>
          </p:nvPr>
        </p:nvSpPr>
        <p:spPr>
          <a:xfrm>
            <a:off x="3654009" y="1085850"/>
            <a:ext cx="3916743" cy="249718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4500">
                <a:solidFill>
                  <a:srgbClr val="EBEBE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Architectural Review Committee</a:t>
            </a:r>
            <a:endParaRPr/>
          </a:p>
        </p:txBody>
      </p:sp>
      <p:sp>
        <p:nvSpPr>
          <p:cNvPr id="595" name="Google Shape;595;p55"/>
          <p:cNvSpPr/>
          <p:nvPr/>
        </p:nvSpPr>
        <p:spPr>
          <a:xfrm flipH="1">
            <a:off x="3101769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6" name="Google Shape;596;p55"/>
          <p:cNvSpPr/>
          <p:nvPr/>
        </p:nvSpPr>
        <p:spPr>
          <a:xfrm>
            <a:off x="0" y="0"/>
            <a:ext cx="3361473" cy="5143500"/>
          </a:xfrm>
          <a:custGeom>
            <a:rect b="b" l="l" r="r" t="t"/>
            <a:pathLst>
              <a:path extrusionOk="0" h="6858000" w="4481964">
                <a:moveTo>
                  <a:pt x="3137249" y="0"/>
                </a:move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3577807" y="6858000"/>
                </a:lnTo>
                <a:lnTo>
                  <a:pt x="0" y="6858000"/>
                </a:lnTo>
                <a:lnTo>
                  <a:pt x="0" y="0"/>
                </a:lnTo>
                <a:lnTo>
                  <a:pt x="313724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5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5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Meeting" id="599" name="Google Shape;599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5430" y="1831489"/>
            <a:ext cx="1651970" cy="16519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Google Shape;605;p56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56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56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8" name="Google Shape;608;p56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6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5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6"/>
          <p:cNvSpPr/>
          <p:nvPr/>
        </p:nvSpPr>
        <p:spPr>
          <a:xfrm>
            <a:off x="6539954" y="2815271"/>
            <a:ext cx="2604045" cy="619449"/>
          </a:xfrm>
          <a:custGeom>
            <a:rect b="b" l="l" r="r" t="t"/>
            <a:pathLst>
              <a:path extrusionOk="0" h="825932" w="347206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lt2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2" name="Google Shape;612;p56"/>
          <p:cNvSpPr/>
          <p:nvPr/>
        </p:nvSpPr>
        <p:spPr>
          <a:xfrm>
            <a:off x="0" y="3041650"/>
            <a:ext cx="9144000" cy="2101850"/>
          </a:xfrm>
          <a:custGeom>
            <a:rect b="b" l="l" r="r" t="t"/>
            <a:pathLst>
              <a:path extrusionOk="0" h="2802467" w="12192000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56"/>
          <p:cNvSpPr txBox="1"/>
          <p:nvPr>
            <p:ph type="title"/>
          </p:nvPr>
        </p:nvSpPr>
        <p:spPr>
          <a:xfrm>
            <a:off x="669147" y="3943350"/>
            <a:ext cx="7805701" cy="65102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" sz="3300">
                <a:solidFill>
                  <a:srgbClr val="EBEBEB"/>
                </a:solidFill>
              </a:rPr>
              <a:t>Summerlyn ARC Submission Process</a:t>
            </a:r>
            <a:endParaRPr/>
          </a:p>
        </p:txBody>
      </p:sp>
      <p:sp>
        <p:nvSpPr>
          <p:cNvPr id="614" name="Google Shape;614;p56"/>
          <p:cNvSpPr txBox="1"/>
          <p:nvPr>
            <p:ph idx="12" type="sldNum"/>
          </p:nvPr>
        </p:nvSpPr>
        <p:spPr>
          <a:xfrm>
            <a:off x="8351988" y="4369841"/>
            <a:ext cx="628649" cy="62506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15" name="Google Shape;615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4725" y="0"/>
            <a:ext cx="4819399" cy="34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5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317500" y="0"/>
            <a:ext cx="2262875" cy="3830277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56"/>
          <p:cNvSpPr txBox="1"/>
          <p:nvPr/>
        </p:nvSpPr>
        <p:spPr>
          <a:xfrm>
            <a:off x="4764675" y="1257300"/>
            <a:ext cx="399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8" name="Google Shape;618;p56"/>
          <p:cNvSpPr txBox="1"/>
          <p:nvPr/>
        </p:nvSpPr>
        <p:spPr>
          <a:xfrm>
            <a:off x="7828350" y="273575"/>
            <a:ext cx="1231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5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Summerlynnc.org</a:t>
            </a:r>
            <a:endParaRPr/>
          </a:p>
        </p:txBody>
      </p:sp>
      <p:sp>
        <p:nvSpPr>
          <p:cNvPr id="624" name="Google Shape;624;p5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5" name="Google Shape;625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6"/>
            <a:ext cx="3951902" cy="18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57"/>
          <p:cNvPicPr preferRelativeResize="0"/>
          <p:nvPr/>
        </p:nvPicPr>
        <p:blipFill rotWithShape="1">
          <a:blip r:embed="rId4">
            <a:alphaModFix/>
          </a:blip>
          <a:srcRect b="6892" l="6283" r="7997" t="12214"/>
          <a:stretch/>
        </p:blipFill>
        <p:spPr>
          <a:xfrm>
            <a:off x="4332000" y="1222675"/>
            <a:ext cx="4568700" cy="2423869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57"/>
          <p:cNvSpPr txBox="1"/>
          <p:nvPr/>
        </p:nvSpPr>
        <p:spPr>
          <a:xfrm>
            <a:off x="68400" y="2993775"/>
            <a:ext cx="7879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Events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Meeting Minutes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ARC Forms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Pool Key request form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Covenants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Mailing address for checks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8" name="Google Shape;628;p57"/>
          <p:cNvSpPr txBox="1"/>
          <p:nvPr/>
        </p:nvSpPr>
        <p:spPr>
          <a:xfrm>
            <a:off x="7885500" y="205175"/>
            <a:ext cx="1258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07D6A"/>
            </a:gs>
            <a:gs pos="100000">
              <a:srgbClr val="25404E"/>
            </a:gs>
          </a:gsLst>
          <a:path path="circle">
            <a:fillToRect b="100%" r="100%"/>
          </a:path>
          <a:tileRect l="-100%" t="-100%"/>
        </a:gradFill>
      </p:bgPr>
    </p:bg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58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58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58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7" name="Google Shape;637;p58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8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8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407D6A"/>
              </a:gs>
              <a:gs pos="100000">
                <a:srgbClr val="25404E"/>
              </a:gs>
            </a:gsLst>
            <a:path path="circle">
              <a:fillToRect b="100%" r="100%"/>
            </a:path>
            <a:tileRect l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1" name="Google Shape;641;p58"/>
          <p:cNvSpPr txBox="1"/>
          <p:nvPr>
            <p:ph type="title"/>
          </p:nvPr>
        </p:nvSpPr>
        <p:spPr>
          <a:xfrm>
            <a:off x="741520" y="797562"/>
            <a:ext cx="4525805" cy="36087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53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 Membership Voting</a:t>
            </a:r>
            <a:endParaRPr/>
          </a:p>
        </p:txBody>
      </p:sp>
      <p:sp>
        <p:nvSpPr>
          <p:cNvPr id="642" name="Google Shape;642;p58"/>
          <p:cNvSpPr/>
          <p:nvPr/>
        </p:nvSpPr>
        <p:spPr>
          <a:xfrm>
            <a:off x="5670549" y="0"/>
            <a:ext cx="2411730" cy="5143500"/>
          </a:xfrm>
          <a:prstGeom prst="rect">
            <a:avLst/>
          </a:prstGeom>
          <a:solidFill>
            <a:srgbClr val="163C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3" name="Google Shape;643;p58"/>
          <p:cNvSpPr/>
          <p:nvPr/>
        </p:nvSpPr>
        <p:spPr>
          <a:xfrm>
            <a:off x="8065008" y="0"/>
            <a:ext cx="1078992" cy="5143500"/>
          </a:xfrm>
          <a:prstGeom prst="rect">
            <a:avLst/>
          </a:prstGeom>
          <a:solidFill>
            <a:srgbClr val="0E282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4" name="Google Shape;644;p58"/>
          <p:cNvSpPr txBox="1"/>
          <p:nvPr>
            <p:ph idx="12" type="sldNum"/>
          </p:nvPr>
        </p:nvSpPr>
        <p:spPr>
          <a:xfrm>
            <a:off x="8290179" y="221797"/>
            <a:ext cx="628650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b="0" i="0"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41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1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1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1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4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41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3" name="Google Shape;263;p41"/>
          <p:cNvSpPr txBox="1"/>
          <p:nvPr>
            <p:ph type="title"/>
          </p:nvPr>
        </p:nvSpPr>
        <p:spPr>
          <a:xfrm>
            <a:off x="482891" y="1085850"/>
            <a:ext cx="2331469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entury Gothic"/>
              <a:buNone/>
            </a:pPr>
            <a:r>
              <a:rPr lang="en" sz="2800">
                <a:solidFill>
                  <a:srgbClr val="F2F2F2"/>
                </a:solidFill>
              </a:rPr>
              <a:t>Agenda</a:t>
            </a:r>
            <a:endParaRPr/>
          </a:p>
        </p:txBody>
      </p:sp>
      <p:sp>
        <p:nvSpPr>
          <p:cNvPr id="264" name="Google Shape;264;p41"/>
          <p:cNvSpPr/>
          <p:nvPr/>
        </p:nvSpPr>
        <p:spPr>
          <a:xfrm>
            <a:off x="3120982" y="0"/>
            <a:ext cx="6023018" cy="5143500"/>
          </a:xfrm>
          <a:custGeom>
            <a:rect b="b" l="l" r="r" t="t"/>
            <a:pathLst>
              <a:path extrusionOk="0" h="6858000" w="803069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5" name="Google Shape;265;p41"/>
          <p:cNvSpPr/>
          <p:nvPr/>
        </p:nvSpPr>
        <p:spPr>
          <a:xfrm>
            <a:off x="2961082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6" name="Google Shape;266;p41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41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8" name="Google Shape;268;p41"/>
          <p:cNvGrpSpPr/>
          <p:nvPr/>
        </p:nvGrpSpPr>
        <p:grpSpPr>
          <a:xfrm>
            <a:off x="3786187" y="1086269"/>
            <a:ext cx="4872038" cy="3428162"/>
            <a:chOff x="0" y="558"/>
            <a:chExt cx="4872038" cy="4570883"/>
          </a:xfrm>
        </p:grpSpPr>
        <p:cxnSp>
          <p:nvCxnSpPr>
            <p:cNvPr id="269" name="Google Shape;269;p41"/>
            <p:cNvCxnSpPr/>
            <p:nvPr/>
          </p:nvCxnSpPr>
          <p:spPr>
            <a:xfrm>
              <a:off x="0" y="55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C8150"/>
                </a:gs>
                <a:gs pos="100000">
                  <a:srgbClr val="BA4E0C"/>
                </a:gs>
              </a:gsLst>
              <a:lin ang="5400000" scaled="0"/>
            </a:gradFill>
            <a:ln cap="rnd" cmpd="sng" w="9525">
              <a:solidFill>
                <a:srgbClr val="E96210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70" name="Google Shape;270;p41"/>
            <p:cNvSpPr/>
            <p:nvPr/>
          </p:nvSpPr>
          <p:spPr>
            <a:xfrm>
              <a:off x="0" y="5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41"/>
            <p:cNvSpPr txBox="1"/>
            <p:nvPr/>
          </p:nvSpPr>
          <p:spPr>
            <a:xfrm>
              <a:off x="0" y="5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Introductions -</a:t>
              </a:r>
              <a:r>
                <a:rPr lang="en"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HRW &amp; Current Board</a:t>
              </a:r>
              <a:endParaRPr/>
            </a:p>
          </p:txBody>
        </p:sp>
        <p:cxnSp>
          <p:nvCxnSpPr>
            <p:cNvPr id="272" name="Google Shape;272;p41"/>
            <p:cNvCxnSpPr/>
            <p:nvPr/>
          </p:nvCxnSpPr>
          <p:spPr>
            <a:xfrm>
              <a:off x="0" y="653541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D8D51"/>
                </a:gs>
                <a:gs pos="100000">
                  <a:srgbClr val="BB590E"/>
                </a:gs>
              </a:gsLst>
              <a:lin ang="5400000" scaled="0"/>
            </a:gradFill>
            <a:ln cap="rnd" cmpd="sng" w="9525">
              <a:solidFill>
                <a:srgbClr val="EA7112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73" name="Google Shape;273;p41"/>
            <p:cNvSpPr/>
            <p:nvPr/>
          </p:nvSpPr>
          <p:spPr>
            <a:xfrm>
              <a:off x="0" y="65354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41"/>
            <p:cNvSpPr txBox="1"/>
            <p:nvPr/>
          </p:nvSpPr>
          <p:spPr>
            <a:xfrm>
              <a:off x="0" y="65354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lang="en"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Procedures</a:t>
              </a:r>
              <a:endParaRPr/>
            </a:p>
          </p:txBody>
        </p:sp>
        <p:cxnSp>
          <p:nvCxnSpPr>
            <p:cNvPr id="275" name="Google Shape;275;p41"/>
            <p:cNvCxnSpPr/>
            <p:nvPr/>
          </p:nvCxnSpPr>
          <p:spPr>
            <a:xfrm>
              <a:off x="0" y="1306524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E9951"/>
                </a:gs>
                <a:gs pos="100000">
                  <a:srgbClr val="BC660F"/>
                </a:gs>
              </a:gsLst>
              <a:lin ang="5400000" scaled="0"/>
            </a:gradFill>
            <a:ln cap="rnd" cmpd="sng" w="9525">
              <a:solidFill>
                <a:srgbClr val="EB801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76" name="Google Shape;276;p41"/>
            <p:cNvSpPr/>
            <p:nvPr/>
          </p:nvSpPr>
          <p:spPr>
            <a:xfrm>
              <a:off x="0" y="1306524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41"/>
            <p:cNvSpPr txBox="1"/>
            <p:nvPr/>
          </p:nvSpPr>
          <p:spPr>
            <a:xfrm>
              <a:off x="0" y="1306524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HOA Budget Review</a:t>
              </a:r>
              <a:endParaRPr/>
            </a:p>
          </p:txBody>
        </p:sp>
        <p:cxnSp>
          <p:nvCxnSpPr>
            <p:cNvPr id="278" name="Google Shape;278;p41"/>
            <p:cNvCxnSpPr/>
            <p:nvPr/>
          </p:nvCxnSpPr>
          <p:spPr>
            <a:xfrm>
              <a:off x="0" y="195950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CA353"/>
                </a:gs>
                <a:gs pos="100000">
                  <a:srgbClr val="BA7113"/>
                </a:gs>
              </a:gsLst>
              <a:lin ang="5400000" scaled="0"/>
            </a:gradFill>
            <a:ln cap="rnd" cmpd="sng" w="9525">
              <a:solidFill>
                <a:srgbClr val="E98E1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79" name="Google Shape;279;p41"/>
            <p:cNvSpPr/>
            <p:nvPr/>
          </p:nvSpPr>
          <p:spPr>
            <a:xfrm>
              <a:off x="0" y="195950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41"/>
            <p:cNvSpPr txBox="1"/>
            <p:nvPr/>
          </p:nvSpPr>
          <p:spPr>
            <a:xfrm>
              <a:off x="0" y="1959508"/>
              <a:ext cx="4872000" cy="65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lang="en"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Accomplishments</a:t>
              </a:r>
              <a:endParaRPr/>
            </a:p>
          </p:txBody>
        </p:sp>
        <p:cxnSp>
          <p:nvCxnSpPr>
            <p:cNvPr id="281" name="Google Shape;281;p41"/>
            <p:cNvCxnSpPr/>
            <p:nvPr/>
          </p:nvCxnSpPr>
          <p:spPr>
            <a:xfrm>
              <a:off x="0" y="2612491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CB055"/>
                </a:gs>
                <a:gs pos="100000">
                  <a:srgbClr val="BA7D16"/>
                </a:gs>
              </a:gsLst>
              <a:lin ang="5400000" scaled="0"/>
            </a:gradFill>
            <a:ln cap="rnd" cmpd="sng" w="9525">
              <a:solidFill>
                <a:srgbClr val="E99D1D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82" name="Google Shape;282;p41"/>
            <p:cNvSpPr/>
            <p:nvPr/>
          </p:nvSpPr>
          <p:spPr>
            <a:xfrm>
              <a:off x="0" y="261249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41"/>
            <p:cNvSpPr txBox="1"/>
            <p:nvPr/>
          </p:nvSpPr>
          <p:spPr>
            <a:xfrm>
              <a:off x="0" y="261249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Reserve Projects</a:t>
              </a:r>
              <a:endParaRPr/>
            </a:p>
          </p:txBody>
        </p:sp>
        <p:cxnSp>
          <p:nvCxnSpPr>
            <p:cNvPr id="284" name="Google Shape;284;p41"/>
            <p:cNvCxnSpPr/>
            <p:nvPr/>
          </p:nvCxnSpPr>
          <p:spPr>
            <a:xfrm>
              <a:off x="0" y="3265475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CBA58"/>
                </a:gs>
                <a:gs pos="100000">
                  <a:srgbClr val="B9881A"/>
                </a:gs>
              </a:gsLst>
              <a:lin ang="5400000" scaled="0"/>
            </a:gradFill>
            <a:ln cap="rnd" cmpd="sng" w="9525">
              <a:solidFill>
                <a:srgbClr val="E8AA2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85" name="Google Shape;285;p41"/>
            <p:cNvSpPr/>
            <p:nvPr/>
          </p:nvSpPr>
          <p:spPr>
            <a:xfrm>
              <a:off x="0" y="3265475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41"/>
            <p:cNvSpPr txBox="1"/>
            <p:nvPr/>
          </p:nvSpPr>
          <p:spPr>
            <a:xfrm>
              <a:off x="0" y="3265475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Architectural Review Committee</a:t>
              </a:r>
              <a:endParaRPr/>
            </a:p>
          </p:txBody>
        </p:sp>
        <p:cxnSp>
          <p:nvCxnSpPr>
            <p:cNvPr id="287" name="Google Shape;287;p41"/>
            <p:cNvCxnSpPr/>
            <p:nvPr/>
          </p:nvCxnSpPr>
          <p:spPr>
            <a:xfrm>
              <a:off x="0" y="391845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EBC45A"/>
                </a:gs>
                <a:gs pos="100000">
                  <a:srgbClr val="B7911E"/>
                </a:gs>
              </a:gsLst>
              <a:lin ang="5400000" scaled="0"/>
            </a:gradFill>
            <a:ln cap="rnd" cmpd="sng" w="9525">
              <a:solidFill>
                <a:srgbClr val="E6B626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288" name="Google Shape;288;p41"/>
            <p:cNvSpPr/>
            <p:nvPr/>
          </p:nvSpPr>
          <p:spPr>
            <a:xfrm>
              <a:off x="0" y="39184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41"/>
            <p:cNvSpPr txBox="1"/>
            <p:nvPr/>
          </p:nvSpPr>
          <p:spPr>
            <a:xfrm>
              <a:off x="0" y="39184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None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Board Membership Voting</a:t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59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9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9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59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59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5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9"/>
          <p:cNvSpPr/>
          <p:nvPr/>
        </p:nvSpPr>
        <p:spPr>
          <a:xfrm>
            <a:off x="0" y="-1"/>
            <a:ext cx="9144000" cy="5143501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7" name="Google Shape;657;p59"/>
          <p:cNvSpPr txBox="1"/>
          <p:nvPr>
            <p:ph type="title"/>
          </p:nvPr>
        </p:nvSpPr>
        <p:spPr>
          <a:xfrm>
            <a:off x="482891" y="1085850"/>
            <a:ext cx="2331469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200"/>
              <a:buFont typeface="Century Gothic"/>
              <a:buNone/>
            </a:pPr>
            <a:r>
              <a:rPr lang="en" sz="2800">
                <a:solidFill>
                  <a:srgbClr val="F2F2F2"/>
                </a:solidFill>
              </a:rPr>
              <a:t>Board of Directors - Openings</a:t>
            </a:r>
            <a:endParaRPr/>
          </a:p>
        </p:txBody>
      </p:sp>
      <p:sp>
        <p:nvSpPr>
          <p:cNvPr id="658" name="Google Shape;658;p59"/>
          <p:cNvSpPr/>
          <p:nvPr/>
        </p:nvSpPr>
        <p:spPr>
          <a:xfrm>
            <a:off x="3120982" y="0"/>
            <a:ext cx="6023018" cy="5143500"/>
          </a:xfrm>
          <a:custGeom>
            <a:rect b="b" l="l" r="r" t="t"/>
            <a:pathLst>
              <a:path extrusionOk="0" h="6858000" w="803069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59" name="Google Shape;659;p59"/>
          <p:cNvSpPr/>
          <p:nvPr/>
        </p:nvSpPr>
        <p:spPr>
          <a:xfrm>
            <a:off x="2961082" y="-1"/>
            <a:ext cx="419604" cy="2782232"/>
          </a:xfrm>
          <a:custGeom>
            <a:rect b="b" l="l" r="r" t="t"/>
            <a:pathLst>
              <a:path extrusionOk="0" h="3709642" w="55947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60" name="Google Shape;660;p59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1" name="Google Shape;661;p59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600"/>
              </a:spcAft>
              <a:buClr>
                <a:srgbClr val="FFFFFF"/>
              </a:buClr>
              <a:buSzPts val="1000"/>
              <a:buFont typeface="Century Gothic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</a:rPr>
              <a:t>‹#›</a:t>
            </a:fld>
            <a:endParaRPr sz="2800">
              <a:solidFill>
                <a:srgbClr val="FFFFFF"/>
              </a:solidFill>
            </a:endParaRPr>
          </a:p>
        </p:txBody>
      </p:sp>
      <p:grpSp>
        <p:nvGrpSpPr>
          <p:cNvPr id="662" name="Google Shape;662;p59"/>
          <p:cNvGrpSpPr/>
          <p:nvPr/>
        </p:nvGrpSpPr>
        <p:grpSpPr>
          <a:xfrm>
            <a:off x="3786187" y="1086269"/>
            <a:ext cx="4872038" cy="3428162"/>
            <a:chOff x="0" y="558"/>
            <a:chExt cx="4872038" cy="4570883"/>
          </a:xfrm>
        </p:grpSpPr>
        <p:cxnSp>
          <p:nvCxnSpPr>
            <p:cNvPr id="663" name="Google Shape;663;p59"/>
            <p:cNvCxnSpPr/>
            <p:nvPr/>
          </p:nvCxnSpPr>
          <p:spPr>
            <a:xfrm>
              <a:off x="0" y="55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7BADAD"/>
                </a:gs>
                <a:gs pos="100000">
                  <a:srgbClr val="4B7C7D"/>
                </a:gs>
              </a:gsLst>
              <a:lin ang="5400000" scaled="0"/>
            </a:gradFill>
            <a:ln cap="rnd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64" name="Google Shape;664;p59"/>
            <p:cNvSpPr/>
            <p:nvPr/>
          </p:nvSpPr>
          <p:spPr>
            <a:xfrm>
              <a:off x="0" y="5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59"/>
            <p:cNvSpPr txBox="1"/>
            <p:nvPr/>
          </p:nvSpPr>
          <p:spPr>
            <a:xfrm>
              <a:off x="0" y="5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Sonya McLean</a:t>
              </a:r>
              <a:endParaRPr/>
            </a:p>
          </p:txBody>
        </p:sp>
        <p:cxnSp>
          <p:nvCxnSpPr>
            <p:cNvPr id="666" name="Google Shape;666;p59"/>
            <p:cNvCxnSpPr/>
            <p:nvPr/>
          </p:nvCxnSpPr>
          <p:spPr>
            <a:xfrm>
              <a:off x="0" y="653541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7B9BAC"/>
                </a:gs>
                <a:gs pos="100000">
                  <a:srgbClr val="4A6B7C"/>
                </a:gs>
              </a:gsLst>
              <a:lin ang="5400000" scaled="0"/>
            </a:gradFill>
            <a:ln cap="rnd" cmpd="sng" w="9525">
              <a:solidFill>
                <a:srgbClr val="5E879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67" name="Google Shape;667;p59"/>
            <p:cNvSpPr/>
            <p:nvPr/>
          </p:nvSpPr>
          <p:spPr>
            <a:xfrm>
              <a:off x="0" y="65354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9"/>
            <p:cNvSpPr txBox="1"/>
            <p:nvPr/>
          </p:nvSpPr>
          <p:spPr>
            <a:xfrm>
              <a:off x="0" y="65354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Paul Rosales</a:t>
              </a:r>
              <a:endParaRPr/>
            </a:p>
          </p:txBody>
        </p:sp>
        <p:cxnSp>
          <p:nvCxnSpPr>
            <p:cNvPr id="669" name="Google Shape;669;p59"/>
            <p:cNvCxnSpPr/>
            <p:nvPr/>
          </p:nvCxnSpPr>
          <p:spPr>
            <a:xfrm>
              <a:off x="0" y="1306524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7B89AC"/>
                </a:gs>
                <a:gs pos="100000">
                  <a:srgbClr val="4A597C"/>
                </a:gs>
              </a:gsLst>
              <a:lin ang="5400000" scaled="0"/>
            </a:gradFill>
            <a:ln cap="rnd" cmpd="sng" w="9525">
              <a:solidFill>
                <a:srgbClr val="5E719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70" name="Google Shape;670;p59"/>
            <p:cNvSpPr/>
            <p:nvPr/>
          </p:nvSpPr>
          <p:spPr>
            <a:xfrm>
              <a:off x="0" y="1306524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9"/>
            <p:cNvSpPr txBox="1"/>
            <p:nvPr/>
          </p:nvSpPr>
          <p:spPr>
            <a:xfrm>
              <a:off x="0" y="1306524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Bill Vitellaro</a:t>
              </a:r>
              <a:endParaRPr sz="3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cxnSp>
          <p:nvCxnSpPr>
            <p:cNvPr id="672" name="Google Shape;672;p59"/>
            <p:cNvCxnSpPr/>
            <p:nvPr/>
          </p:nvCxnSpPr>
          <p:spPr>
            <a:xfrm>
              <a:off x="0" y="195950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7B7AAC"/>
                </a:gs>
                <a:gs pos="100000">
                  <a:srgbClr val="4A497C"/>
                </a:gs>
              </a:gsLst>
              <a:lin ang="5400000" scaled="0"/>
            </a:gradFill>
            <a:ln cap="rnd" cmpd="sng" w="9525">
              <a:solidFill>
                <a:srgbClr val="5E5D9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73" name="Google Shape;673;p59"/>
            <p:cNvSpPr/>
            <p:nvPr/>
          </p:nvSpPr>
          <p:spPr>
            <a:xfrm>
              <a:off x="0" y="195950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9"/>
            <p:cNvSpPr txBox="1"/>
            <p:nvPr/>
          </p:nvSpPr>
          <p:spPr>
            <a:xfrm>
              <a:off x="0" y="195950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George Concepcion</a:t>
              </a:r>
              <a:endParaRPr/>
            </a:p>
          </p:txBody>
        </p:sp>
        <p:cxnSp>
          <p:nvCxnSpPr>
            <p:cNvPr id="675" name="Google Shape;675;p59"/>
            <p:cNvCxnSpPr/>
            <p:nvPr/>
          </p:nvCxnSpPr>
          <p:spPr>
            <a:xfrm>
              <a:off x="0" y="2612491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8B7AAC"/>
                </a:gs>
                <a:gs pos="100000">
                  <a:srgbClr val="5B497C"/>
                </a:gs>
              </a:gsLst>
              <a:lin ang="5400000" scaled="0"/>
            </a:gradFill>
            <a:ln cap="rnd" cmpd="sng" w="9525">
              <a:solidFill>
                <a:srgbClr val="735D9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76" name="Google Shape;676;p59"/>
            <p:cNvSpPr/>
            <p:nvPr/>
          </p:nvSpPr>
          <p:spPr>
            <a:xfrm>
              <a:off x="0" y="261249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9"/>
            <p:cNvSpPr txBox="1"/>
            <p:nvPr/>
          </p:nvSpPr>
          <p:spPr>
            <a:xfrm>
              <a:off x="0" y="2612491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Walter Serrano</a:t>
              </a:r>
              <a:endParaRPr/>
            </a:p>
          </p:txBody>
        </p:sp>
        <p:cxnSp>
          <p:nvCxnSpPr>
            <p:cNvPr id="678" name="Google Shape;678;p59"/>
            <p:cNvCxnSpPr/>
            <p:nvPr/>
          </p:nvCxnSpPr>
          <p:spPr>
            <a:xfrm>
              <a:off x="0" y="3265475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9D7AAC"/>
                </a:gs>
                <a:gs pos="100000">
                  <a:srgbClr val="6D497C"/>
                </a:gs>
              </a:gsLst>
              <a:lin ang="5400000" scaled="0"/>
            </a:gradFill>
            <a:ln cap="rnd" cmpd="sng" w="9525">
              <a:solidFill>
                <a:srgbClr val="895D9C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79" name="Google Shape;679;p59"/>
            <p:cNvSpPr/>
            <p:nvPr/>
          </p:nvSpPr>
          <p:spPr>
            <a:xfrm>
              <a:off x="0" y="3265475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9"/>
            <p:cNvSpPr txBox="1"/>
            <p:nvPr/>
          </p:nvSpPr>
          <p:spPr>
            <a:xfrm>
              <a:off x="0" y="3265475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b="1"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VACANT</a:t>
              </a:r>
              <a:endParaRPr/>
            </a:p>
          </p:txBody>
        </p:sp>
        <p:cxnSp>
          <p:nvCxnSpPr>
            <p:cNvPr id="681" name="Google Shape;681;p59"/>
            <p:cNvCxnSpPr/>
            <p:nvPr/>
          </p:nvCxnSpPr>
          <p:spPr>
            <a:xfrm>
              <a:off x="0" y="3918458"/>
              <a:ext cx="4872038" cy="0"/>
            </a:xfrm>
            <a:prstGeom prst="straightConnector1">
              <a:avLst/>
            </a:prstGeom>
            <a:gradFill>
              <a:gsLst>
                <a:gs pos="0">
                  <a:srgbClr val="AD79AA"/>
                </a:gs>
                <a:gs pos="100000">
                  <a:srgbClr val="7D4979"/>
                </a:gs>
              </a:gsLst>
              <a:lin ang="5400000" scaled="0"/>
            </a:gradFill>
            <a:ln cap="rnd" cmpd="sng" w="9525">
              <a:solidFill>
                <a:srgbClr val="9D5C9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38100" rotWithShape="0" dir="5400000" dist="25400">
                <a:srgbClr val="000000">
                  <a:alpha val="44705"/>
                </a:srgbClr>
              </a:outerShdw>
            </a:effectLst>
          </p:spPr>
        </p:cxnSp>
        <p:sp>
          <p:nvSpPr>
            <p:cNvPr id="682" name="Google Shape;682;p59"/>
            <p:cNvSpPr/>
            <p:nvPr/>
          </p:nvSpPr>
          <p:spPr>
            <a:xfrm>
              <a:off x="0" y="39184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9"/>
            <p:cNvSpPr txBox="1"/>
            <p:nvPr/>
          </p:nvSpPr>
          <p:spPr>
            <a:xfrm>
              <a:off x="0" y="3918458"/>
              <a:ext cx="4872038" cy="6529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14300" lIns="114300" spcFirstLastPara="1" rIns="114300" wrap="square" tIns="1143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Century Gothic"/>
                <a:buNone/>
              </a:pPr>
              <a:r>
                <a:rPr b="1" lang="en" sz="3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VACANT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60"/>
          <p:cNvSpPr txBox="1"/>
          <p:nvPr>
            <p:ph idx="12" type="sldNum"/>
          </p:nvPr>
        </p:nvSpPr>
        <p:spPr>
          <a:xfrm>
            <a:off x="8490250" y="4681010"/>
            <a:ext cx="548700" cy="393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690" name="Google Shape;690;p60"/>
          <p:cNvGrpSpPr/>
          <p:nvPr/>
        </p:nvGrpSpPr>
        <p:grpSpPr>
          <a:xfrm>
            <a:off x="2327209" y="338156"/>
            <a:ext cx="4282031" cy="1721251"/>
            <a:chOff x="1759434" y="16949"/>
            <a:chExt cx="4282031" cy="2295001"/>
          </a:xfrm>
        </p:grpSpPr>
        <p:sp>
          <p:nvSpPr>
            <p:cNvPr id="691" name="Google Shape;691;p60"/>
            <p:cNvSpPr/>
            <p:nvPr/>
          </p:nvSpPr>
          <p:spPr>
            <a:xfrm>
              <a:off x="2143340" y="16949"/>
              <a:ext cx="1200937" cy="1200937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rgbClr val="E3C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60"/>
            <p:cNvSpPr/>
            <p:nvPr/>
          </p:nvSpPr>
          <p:spPr>
            <a:xfrm>
              <a:off x="2399278" y="272887"/>
              <a:ext cx="689062" cy="68906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60"/>
            <p:cNvSpPr/>
            <p:nvPr/>
          </p:nvSpPr>
          <p:spPr>
            <a:xfrm>
              <a:off x="1759434" y="1591950"/>
              <a:ext cx="19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60"/>
            <p:cNvSpPr txBox="1"/>
            <p:nvPr/>
          </p:nvSpPr>
          <p:spPr>
            <a:xfrm>
              <a:off x="1759434" y="1591950"/>
              <a:ext cx="19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r>
                <a:rPr b="1" lang="en" sz="1800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THANK YOU FOR JOINING US!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695" name="Google Shape;695;p60"/>
            <p:cNvSpPr/>
            <p:nvPr/>
          </p:nvSpPr>
          <p:spPr>
            <a:xfrm>
              <a:off x="4456621" y="16949"/>
              <a:ext cx="1200937" cy="1200937"/>
            </a:xfrm>
            <a:prstGeom prst="round2DiagRect">
              <a:avLst>
                <a:gd fmla="val 29727" name="adj1"/>
                <a:gd fmla="val 0" name="adj2"/>
              </a:avLst>
            </a:prstGeom>
            <a:solidFill>
              <a:srgbClr val="E3CAC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60"/>
            <p:cNvSpPr/>
            <p:nvPr/>
          </p:nvSpPr>
          <p:spPr>
            <a:xfrm>
              <a:off x="4712559" y="272887"/>
              <a:ext cx="689062" cy="68906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rnd" cmpd="sng" w="190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60"/>
            <p:cNvSpPr/>
            <p:nvPr/>
          </p:nvSpPr>
          <p:spPr>
            <a:xfrm>
              <a:off x="4072715" y="1591950"/>
              <a:ext cx="19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60"/>
            <p:cNvSpPr txBox="1"/>
            <p:nvPr/>
          </p:nvSpPr>
          <p:spPr>
            <a:xfrm>
              <a:off x="4072715" y="1591950"/>
              <a:ext cx="196875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entury Gothic"/>
                <a:buNone/>
              </a:pPr>
              <a:r>
                <a:rPr b="1" i="1" lang="en" sz="1800" cap="non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QUESTIONS AND COMMENTS</a:t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699" name="Google Shape;699;p60"/>
          <p:cNvSpPr txBox="1"/>
          <p:nvPr/>
        </p:nvSpPr>
        <p:spPr>
          <a:xfrm>
            <a:off x="7783650" y="177825"/>
            <a:ext cx="1190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42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2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2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42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4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4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b="0" i="0"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4" name="Google Shape;304;p42"/>
          <p:cNvCxnSpPr/>
          <p:nvPr/>
        </p:nvCxnSpPr>
        <p:spPr>
          <a:xfrm>
            <a:off x="3267515" y="1448239"/>
            <a:ext cx="0" cy="2400300"/>
          </a:xfrm>
          <a:prstGeom prst="straightConnector1">
            <a:avLst/>
          </a:prstGeom>
          <a:noFill/>
          <a:ln cap="sq" cmpd="sng" w="15875">
            <a:solidFill>
              <a:schemeClr val="l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05" name="Google Shape;305;p42"/>
          <p:cNvSpPr txBox="1"/>
          <p:nvPr>
            <p:ph type="title"/>
          </p:nvPr>
        </p:nvSpPr>
        <p:spPr>
          <a:xfrm>
            <a:off x="3490721" y="950218"/>
            <a:ext cx="5106271" cy="3396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0" i="0" lang="en" sz="61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3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3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3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3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3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43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8" name="Google Shape;318;p43"/>
          <p:cNvSpPr txBox="1"/>
          <p:nvPr>
            <p:ph type="title"/>
          </p:nvPr>
        </p:nvSpPr>
        <p:spPr>
          <a:xfrm>
            <a:off x="163098" y="103037"/>
            <a:ext cx="3117362" cy="15060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200"/>
              <a:buFont typeface="Century Gothic"/>
              <a:buNone/>
            </a:pPr>
            <a:r>
              <a:rPr b="1" lang="en" sz="4200">
                <a:solidFill>
                  <a:srgbClr val="F2F2F2"/>
                </a:solidFill>
              </a:rPr>
              <a:t>Board of Directors</a:t>
            </a:r>
            <a:endParaRPr/>
          </a:p>
        </p:txBody>
      </p:sp>
      <p:sp>
        <p:nvSpPr>
          <p:cNvPr id="319" name="Google Shape;319;p43"/>
          <p:cNvSpPr/>
          <p:nvPr/>
        </p:nvSpPr>
        <p:spPr>
          <a:xfrm>
            <a:off x="3479292" y="0"/>
            <a:ext cx="5664708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0" name="Google Shape;320;p43"/>
          <p:cNvSpPr/>
          <p:nvPr/>
        </p:nvSpPr>
        <p:spPr>
          <a:xfrm>
            <a:off x="3842766" y="363474"/>
            <a:ext cx="4938073" cy="4304390"/>
          </a:xfrm>
          <a:prstGeom prst="roundRect">
            <a:avLst>
              <a:gd fmla="val 0" name="adj"/>
            </a:avLst>
          </a:prstGeom>
          <a:solidFill>
            <a:schemeClr val="lt1"/>
          </a:solidFill>
          <a:ln cap="sq" cmpd="sng" w="12700">
            <a:solidFill>
              <a:srgbClr val="BFBFB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rotWithShape="0" algn="tl" dir="5400000" dist="25400">
              <a:srgbClr val="000000">
                <a:alpha val="38823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3"/>
          <p:cNvSpPr/>
          <p:nvPr/>
        </p:nvSpPr>
        <p:spPr>
          <a:xfrm>
            <a:off x="7831836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3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</a:rPr>
              <a:t>‹#›</a:t>
            </a:fld>
            <a:endParaRPr sz="2800">
              <a:solidFill>
                <a:srgbClr val="FFFFFF"/>
              </a:solidFill>
            </a:endParaRPr>
          </a:p>
        </p:txBody>
      </p:sp>
      <p:sp>
        <p:nvSpPr>
          <p:cNvPr id="323" name="Google Shape;323;p43"/>
          <p:cNvSpPr txBox="1"/>
          <p:nvPr/>
        </p:nvSpPr>
        <p:spPr>
          <a:xfrm>
            <a:off x="163099" y="2743200"/>
            <a:ext cx="2821622" cy="1592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24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Committees</a:t>
            </a:r>
            <a:r>
              <a:rPr b="0" i="0" lang="en" sz="1800" u="none" cap="none" strike="noStrike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Social/Community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Beautification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Pool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Security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Landscaping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86D1D8"/>
              </a:buClr>
              <a:buSzPts val="1800"/>
              <a:buFont typeface="Arial"/>
              <a:buChar char="•"/>
            </a:pPr>
            <a:r>
              <a:rPr lang="en" sz="1800">
                <a:solidFill>
                  <a:srgbClr val="86D1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Others as needed</a:t>
            </a:r>
            <a:endParaRPr/>
          </a:p>
        </p:txBody>
      </p:sp>
      <p:sp>
        <p:nvSpPr>
          <p:cNvPr id="324" name="Google Shape;324;p43"/>
          <p:cNvSpPr txBox="1"/>
          <p:nvPr/>
        </p:nvSpPr>
        <p:spPr>
          <a:xfrm>
            <a:off x="4404800" y="4568950"/>
            <a:ext cx="4760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5" name="Google Shape;325;p43"/>
          <p:cNvGrpSpPr/>
          <p:nvPr/>
        </p:nvGrpSpPr>
        <p:grpSpPr>
          <a:xfrm>
            <a:off x="3553166" y="103036"/>
            <a:ext cx="4211239" cy="3943338"/>
            <a:chOff x="0" y="449"/>
            <a:chExt cx="4211239" cy="5257784"/>
          </a:xfrm>
        </p:grpSpPr>
        <p:sp>
          <p:nvSpPr>
            <p:cNvPr id="326" name="Google Shape;326;p43"/>
            <p:cNvSpPr/>
            <p:nvPr/>
          </p:nvSpPr>
          <p:spPr>
            <a:xfrm rot="5400000">
              <a:off x="2575489" y="-986976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43"/>
            <p:cNvSpPr txBox="1"/>
            <p:nvPr/>
          </p:nvSpPr>
          <p:spPr>
            <a:xfrm>
              <a:off x="1516046" y="100600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President</a:t>
              </a:r>
              <a:endPara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8" name="Google Shape;328;p43"/>
            <p:cNvSpPr/>
            <p:nvPr/>
          </p:nvSpPr>
          <p:spPr>
            <a:xfrm>
              <a:off x="0" y="449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43"/>
            <p:cNvSpPr/>
            <p:nvPr/>
          </p:nvSpPr>
          <p:spPr>
            <a:xfrm rot="5400000">
              <a:off x="2575489" y="-230729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43"/>
            <p:cNvSpPr/>
            <p:nvPr/>
          </p:nvSpPr>
          <p:spPr>
            <a:xfrm>
              <a:off x="0" y="756696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43"/>
            <p:cNvSpPr txBox="1"/>
            <p:nvPr/>
          </p:nvSpPr>
          <p:spPr>
            <a:xfrm>
              <a:off x="35159" y="791855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Crystal Dale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2" name="Google Shape;332;p43"/>
            <p:cNvSpPr/>
            <p:nvPr/>
          </p:nvSpPr>
          <p:spPr>
            <a:xfrm rot="5400000">
              <a:off x="2575489" y="525517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43"/>
            <p:cNvSpPr txBox="1"/>
            <p:nvPr/>
          </p:nvSpPr>
          <p:spPr>
            <a:xfrm>
              <a:off x="1516046" y="1613095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Secretary</a:t>
              </a:r>
              <a:endParaRPr/>
            </a:p>
          </p:txBody>
        </p:sp>
        <p:sp>
          <p:nvSpPr>
            <p:cNvPr id="334" name="Google Shape;334;p43"/>
            <p:cNvSpPr/>
            <p:nvPr/>
          </p:nvSpPr>
          <p:spPr>
            <a:xfrm>
              <a:off x="0" y="1512944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43"/>
            <p:cNvSpPr txBox="1"/>
            <p:nvPr/>
          </p:nvSpPr>
          <p:spPr>
            <a:xfrm>
              <a:off x="35159" y="1548103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George Concepcion</a:t>
              </a:r>
              <a:endParaRPr/>
            </a:p>
          </p:txBody>
        </p:sp>
        <p:sp>
          <p:nvSpPr>
            <p:cNvPr id="336" name="Google Shape;336;p43"/>
            <p:cNvSpPr/>
            <p:nvPr/>
          </p:nvSpPr>
          <p:spPr>
            <a:xfrm rot="5400000">
              <a:off x="2575489" y="1281765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43"/>
            <p:cNvSpPr txBox="1"/>
            <p:nvPr/>
          </p:nvSpPr>
          <p:spPr>
            <a:xfrm>
              <a:off x="1516046" y="2369342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Treasurer </a:t>
              </a:r>
              <a:endPara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8" name="Google Shape;338;p43"/>
            <p:cNvSpPr/>
            <p:nvPr/>
          </p:nvSpPr>
          <p:spPr>
            <a:xfrm>
              <a:off x="0" y="2269191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43"/>
            <p:cNvSpPr txBox="1"/>
            <p:nvPr/>
          </p:nvSpPr>
          <p:spPr>
            <a:xfrm>
              <a:off x="35159" y="2304350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Walter Serrano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0" name="Google Shape;340;p43"/>
            <p:cNvSpPr/>
            <p:nvPr/>
          </p:nvSpPr>
          <p:spPr>
            <a:xfrm rot="5400000">
              <a:off x="2575489" y="2038013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43"/>
            <p:cNvSpPr txBox="1"/>
            <p:nvPr/>
          </p:nvSpPr>
          <p:spPr>
            <a:xfrm>
              <a:off x="1516046" y="3125590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lang="en" sz="2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Board Member</a:t>
              </a:r>
              <a:endPara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2" name="Google Shape;342;p43"/>
            <p:cNvSpPr/>
            <p:nvPr/>
          </p:nvSpPr>
          <p:spPr>
            <a:xfrm>
              <a:off x="0" y="3025439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43"/>
            <p:cNvSpPr txBox="1"/>
            <p:nvPr/>
          </p:nvSpPr>
          <p:spPr>
            <a:xfrm>
              <a:off x="35159" y="3060598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Paul Rosales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4" name="Google Shape;344;p43"/>
            <p:cNvSpPr/>
            <p:nvPr/>
          </p:nvSpPr>
          <p:spPr>
            <a:xfrm rot="5400000">
              <a:off x="2575489" y="2794260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43"/>
            <p:cNvSpPr txBox="1"/>
            <p:nvPr/>
          </p:nvSpPr>
          <p:spPr>
            <a:xfrm>
              <a:off x="1516046" y="3881837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ARC Committee</a:t>
              </a:r>
              <a:endPara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6" name="Google Shape;346;p43"/>
            <p:cNvSpPr/>
            <p:nvPr/>
          </p:nvSpPr>
          <p:spPr>
            <a:xfrm>
              <a:off x="0" y="3781686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43"/>
            <p:cNvSpPr txBox="1"/>
            <p:nvPr/>
          </p:nvSpPr>
          <p:spPr>
            <a:xfrm>
              <a:off x="35159" y="3816845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b="0" i="0" lang="en" sz="1500" u="none" cap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Bill Vitellaro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8" name="Google Shape;348;p43"/>
            <p:cNvSpPr/>
            <p:nvPr/>
          </p:nvSpPr>
          <p:spPr>
            <a:xfrm rot="5400000">
              <a:off x="2575489" y="3550507"/>
              <a:ext cx="576300" cy="269520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CBCECF">
                <a:alpha val="89803"/>
              </a:srgbClr>
            </a:solidFill>
            <a:ln cap="rnd" cmpd="sng" w="19050">
              <a:solidFill>
                <a:srgbClr val="CBCE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43"/>
            <p:cNvSpPr txBox="1"/>
            <p:nvPr/>
          </p:nvSpPr>
          <p:spPr>
            <a:xfrm>
              <a:off x="1516046" y="4638085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Char char="•"/>
              </a:pPr>
              <a:r>
                <a:rPr b="0" i="0" lang="en" sz="22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ARC Committee</a:t>
              </a:r>
              <a:endParaRPr b="0" i="0" sz="2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0" name="Google Shape;350;p43"/>
            <p:cNvSpPr/>
            <p:nvPr/>
          </p:nvSpPr>
          <p:spPr>
            <a:xfrm>
              <a:off x="0" y="4537933"/>
              <a:ext cx="1515900" cy="720300"/>
            </a:xfrm>
            <a:prstGeom prst="roundRect">
              <a:avLst>
                <a:gd fmla="val 16667" name="adj"/>
              </a:avLst>
            </a:prstGeom>
            <a:solidFill>
              <a:srgbClr val="1B5155"/>
            </a:solidFill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43"/>
            <p:cNvSpPr txBox="1"/>
            <p:nvPr/>
          </p:nvSpPr>
          <p:spPr>
            <a:xfrm>
              <a:off x="35159" y="4573092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Sonya McLean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2" name="Google Shape;352;p43"/>
            <p:cNvSpPr txBox="1"/>
            <p:nvPr/>
          </p:nvSpPr>
          <p:spPr>
            <a:xfrm>
              <a:off x="35159" y="35608"/>
              <a:ext cx="1445700" cy="64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Greg Forde</a:t>
              </a:r>
              <a:endParaRPr b="0" i="0" sz="15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3" name="Google Shape;353;p43"/>
            <p:cNvSpPr txBox="1"/>
            <p:nvPr/>
          </p:nvSpPr>
          <p:spPr>
            <a:xfrm>
              <a:off x="1516046" y="856847"/>
              <a:ext cx="2667000" cy="519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83800" spcFirstLastPara="1" rIns="83800" wrap="square" tIns="41900">
              <a:noAutofit/>
            </a:bodyPr>
            <a:lstStyle/>
            <a:p>
              <a:pPr indent="-2032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entury Gothic"/>
                <a:buChar char="•"/>
              </a:pPr>
              <a:r>
                <a:rPr b="0" i="0" lang="en" sz="1800" u="none" cap="none" strike="noStrike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V</a:t>
              </a:r>
              <a:r>
                <a:rPr lang="en" sz="18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P/ARC Committee</a:t>
              </a:r>
              <a:endPara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4"/>
          <p:cNvPicPr preferRelativeResize="0"/>
          <p:nvPr/>
        </p:nvPicPr>
        <p:blipFill rotWithShape="1">
          <a:blip r:embed="rId4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 rotWithShape="1">
          <a:blip r:embed="rId5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4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4CB9C3">
                  <a:alpha val="6666"/>
                </a:srgbClr>
              </a:gs>
              <a:gs pos="36000">
                <a:srgbClr val="4CB9C3">
                  <a:alpha val="5882"/>
                </a:srgbClr>
              </a:gs>
              <a:gs pos="69000">
                <a:srgbClr val="4CB9C3">
                  <a:alpha val="0"/>
                </a:srgbClr>
              </a:gs>
              <a:gs pos="100000">
                <a:srgbClr val="4CB9C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44"/>
          <p:cNvPicPr preferRelativeResize="0"/>
          <p:nvPr/>
        </p:nvPicPr>
        <p:blipFill rotWithShape="1">
          <a:blip r:embed="rId6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4"/>
          <p:cNvPicPr preferRelativeResize="0"/>
          <p:nvPr/>
        </p:nvPicPr>
        <p:blipFill rotWithShape="1">
          <a:blip r:embed="rId7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4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4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44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4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b="0" i="0"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68" name="Google Shape;368;p44"/>
          <p:cNvCxnSpPr/>
          <p:nvPr/>
        </p:nvCxnSpPr>
        <p:spPr>
          <a:xfrm>
            <a:off x="3267515" y="1448239"/>
            <a:ext cx="0" cy="2400300"/>
          </a:xfrm>
          <a:prstGeom prst="straightConnector1">
            <a:avLst/>
          </a:prstGeom>
          <a:noFill/>
          <a:ln cap="sq" cmpd="sng" w="15875">
            <a:solidFill>
              <a:schemeClr val="lt2">
                <a:alpha val="69803"/>
              </a:schemeClr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69" name="Google Shape;369;p44"/>
          <p:cNvSpPr txBox="1"/>
          <p:nvPr>
            <p:ph type="title"/>
          </p:nvPr>
        </p:nvSpPr>
        <p:spPr>
          <a:xfrm>
            <a:off x="3490721" y="950218"/>
            <a:ext cx="5106271" cy="339634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Procedures</a:t>
            </a:r>
            <a:r>
              <a:rPr b="0" i="0" lang="en" sz="4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Accomplishments &amp; Goals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45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5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45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8" name="Google Shape;378;p45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5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6539954" y="1095172"/>
            <a:ext cx="2604045" cy="619449"/>
          </a:xfrm>
          <a:custGeom>
            <a:rect b="b" l="l" r="r" t="t"/>
            <a:pathLst>
              <a:path extrusionOk="0" h="825932" w="347206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45"/>
          <p:cNvSpPr txBox="1"/>
          <p:nvPr>
            <p:ph type="title"/>
          </p:nvPr>
        </p:nvSpPr>
        <p:spPr>
          <a:xfrm>
            <a:off x="486697" y="471950"/>
            <a:ext cx="6939116" cy="762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">
                <a:solidFill>
                  <a:srgbClr val="EBEBEB"/>
                </a:solidFill>
              </a:rPr>
              <a:t>2025 New Procedures</a:t>
            </a:r>
            <a:endParaRPr/>
          </a:p>
        </p:txBody>
      </p:sp>
      <p:sp>
        <p:nvSpPr>
          <p:cNvPr id="384" name="Google Shape;384;p45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5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r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</a:t>
            </a:r>
            <a:endParaRPr/>
          </a:p>
        </p:txBody>
      </p:sp>
      <p:sp>
        <p:nvSpPr>
          <p:cNvPr id="386" name="Google Shape;386;p45"/>
          <p:cNvSpPr/>
          <p:nvPr/>
        </p:nvSpPr>
        <p:spPr>
          <a:xfrm>
            <a:off x="-129525" y="1321550"/>
            <a:ext cx="9144314" cy="3821950"/>
          </a:xfrm>
          <a:custGeom>
            <a:rect b="b" l="l" r="r" t="t"/>
            <a:pathLst>
              <a:path extrusionOk="0" h="5095933" w="12192418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387" name="Google Shape;387;p45"/>
          <p:cNvGrpSpPr/>
          <p:nvPr/>
        </p:nvGrpSpPr>
        <p:grpSpPr>
          <a:xfrm>
            <a:off x="221525" y="2055500"/>
            <a:ext cx="8171528" cy="3034775"/>
            <a:chOff x="0" y="1412"/>
            <a:chExt cx="8171528" cy="3401451"/>
          </a:xfrm>
        </p:grpSpPr>
        <p:sp>
          <p:nvSpPr>
            <p:cNvPr id="388" name="Google Shape;388;p45"/>
            <p:cNvSpPr/>
            <p:nvPr/>
          </p:nvSpPr>
          <p:spPr>
            <a:xfrm>
              <a:off x="0" y="1412"/>
              <a:ext cx="8171528" cy="71609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45"/>
            <p:cNvSpPr/>
            <p:nvPr/>
          </p:nvSpPr>
          <p:spPr>
            <a:xfrm>
              <a:off x="216618" y="162534"/>
              <a:ext cx="393852" cy="393852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45"/>
            <p:cNvSpPr/>
            <p:nvPr/>
          </p:nvSpPr>
          <p:spPr>
            <a:xfrm>
              <a:off x="827089" y="1412"/>
              <a:ext cx="3677187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45"/>
            <p:cNvSpPr txBox="1"/>
            <p:nvPr/>
          </p:nvSpPr>
          <p:spPr>
            <a:xfrm>
              <a:off x="827089" y="1412"/>
              <a:ext cx="3677187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5775" lIns="75775" spcFirstLastPara="1" rIns="75775" wrap="square" tIns="7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en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property management</a:t>
              </a:r>
              <a:endParaRPr/>
            </a:p>
          </p:txBody>
        </p:sp>
        <p:sp>
          <p:nvSpPr>
            <p:cNvPr id="392" name="Google Shape;392;p45"/>
            <p:cNvSpPr/>
            <p:nvPr/>
          </p:nvSpPr>
          <p:spPr>
            <a:xfrm>
              <a:off x="4504277" y="1412"/>
              <a:ext cx="3667250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45"/>
            <p:cNvSpPr txBox="1"/>
            <p:nvPr/>
          </p:nvSpPr>
          <p:spPr>
            <a:xfrm>
              <a:off x="4504277" y="1412"/>
              <a:ext cx="3667250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5775" lIns="75775" spcFirstLastPara="1" rIns="75775" wrap="square" tIns="7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en" sz="15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Associa HRW: 919-787-9000</a:t>
              </a:r>
              <a:endParaRPr/>
            </a:p>
          </p:txBody>
        </p:sp>
        <p:sp>
          <p:nvSpPr>
            <p:cNvPr id="394" name="Google Shape;394;p45"/>
            <p:cNvSpPr/>
            <p:nvPr/>
          </p:nvSpPr>
          <p:spPr>
            <a:xfrm>
              <a:off x="0" y="896531"/>
              <a:ext cx="8171528" cy="71609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45"/>
            <p:cNvSpPr/>
            <p:nvPr/>
          </p:nvSpPr>
          <p:spPr>
            <a:xfrm>
              <a:off x="827089" y="896531"/>
              <a:ext cx="73443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45"/>
            <p:cNvSpPr txBox="1"/>
            <p:nvPr/>
          </p:nvSpPr>
          <p:spPr>
            <a:xfrm>
              <a:off x="827151" y="896531"/>
              <a:ext cx="73443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5775" lIns="75775" spcFirstLastPara="1" rIns="75775" wrap="square" tIns="7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en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Pool Security </a:t>
              </a:r>
              <a:endParaRPr/>
            </a:p>
          </p:txBody>
        </p:sp>
        <p:sp>
          <p:nvSpPr>
            <p:cNvPr id="397" name="Google Shape;397;p45"/>
            <p:cNvSpPr/>
            <p:nvPr/>
          </p:nvSpPr>
          <p:spPr>
            <a:xfrm>
              <a:off x="216593" y="1154491"/>
              <a:ext cx="393900" cy="393900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🏊</a:t>
              </a:r>
              <a:endParaRPr/>
            </a:p>
          </p:txBody>
        </p:sp>
        <p:sp>
          <p:nvSpPr>
            <p:cNvPr id="398" name="Google Shape;398;p45"/>
            <p:cNvSpPr/>
            <p:nvPr/>
          </p:nvSpPr>
          <p:spPr>
            <a:xfrm>
              <a:off x="827089" y="1791650"/>
              <a:ext cx="36771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45"/>
            <p:cNvSpPr/>
            <p:nvPr/>
          </p:nvSpPr>
          <p:spPr>
            <a:xfrm>
              <a:off x="4504277" y="1791650"/>
              <a:ext cx="3667250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45"/>
            <p:cNvSpPr txBox="1"/>
            <p:nvPr/>
          </p:nvSpPr>
          <p:spPr>
            <a:xfrm>
              <a:off x="4217027" y="1791650"/>
              <a:ext cx="3667200" cy="71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5775" lIns="75775" spcFirstLastPara="1" rIns="75775" wrap="square" tIns="7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t/>
              </a:r>
              <a:endPara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1" name="Google Shape;401;p45"/>
            <p:cNvSpPr/>
            <p:nvPr/>
          </p:nvSpPr>
          <p:spPr>
            <a:xfrm>
              <a:off x="0" y="2686769"/>
              <a:ext cx="8171528" cy="716094"/>
            </a:xfrm>
            <a:prstGeom prst="roundRect">
              <a:avLst>
                <a:gd fmla="val 10000" name="adj"/>
              </a:avLst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5"/>
            <p:cNvSpPr/>
            <p:nvPr/>
          </p:nvSpPr>
          <p:spPr>
            <a:xfrm>
              <a:off x="216618" y="2847890"/>
              <a:ext cx="393852" cy="393852"/>
            </a:xfrm>
            <a:prstGeom prst="rect">
              <a:avLst/>
            </a:prstGeom>
            <a:blipFill rotWithShape="1">
              <a:blip r:embed="rId10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5"/>
            <p:cNvSpPr/>
            <p:nvPr/>
          </p:nvSpPr>
          <p:spPr>
            <a:xfrm>
              <a:off x="827089" y="2686769"/>
              <a:ext cx="7344438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5"/>
            <p:cNvSpPr txBox="1"/>
            <p:nvPr/>
          </p:nvSpPr>
          <p:spPr>
            <a:xfrm>
              <a:off x="827089" y="2686769"/>
              <a:ext cx="7344438" cy="7160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5775" lIns="75775" spcFirstLastPara="1" rIns="75775" wrap="square" tIns="75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entury Gothic"/>
                <a:buNone/>
              </a:pPr>
              <a:r>
                <a:rPr lang="en" sz="20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Landscaping Contract Bids</a:t>
              </a:r>
              <a:endParaRPr/>
            </a:p>
          </p:txBody>
        </p:sp>
      </p:grpSp>
      <p:sp>
        <p:nvSpPr>
          <p:cNvPr id="405" name="Google Shape;405;p45"/>
          <p:cNvSpPr txBox="1"/>
          <p:nvPr/>
        </p:nvSpPr>
        <p:spPr>
          <a:xfrm>
            <a:off x="4979350" y="2832325"/>
            <a:ext cx="3351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ADT - New pool cards will be mailed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6" name="Google Shape;406;p45"/>
          <p:cNvSpPr txBox="1"/>
          <p:nvPr/>
        </p:nvSpPr>
        <p:spPr>
          <a:xfrm>
            <a:off x="4979350" y="4572000"/>
            <a:ext cx="3912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Request for bids has begun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7" name="Google Shape;407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16950" y="2660731"/>
            <a:ext cx="1202550" cy="1824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6"/>
          <p:cNvPicPr preferRelativeResize="0"/>
          <p:nvPr/>
        </p:nvPicPr>
        <p:blipFill rotWithShape="1">
          <a:blip r:embed="rId3">
            <a:alphaModFix/>
          </a:blip>
          <a:srcRect b="0" l="3613" r="0" t="0"/>
          <a:stretch/>
        </p:blipFill>
        <p:spPr>
          <a:xfrm>
            <a:off x="0" y="2002264"/>
            <a:ext cx="3027759" cy="314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6"/>
          <p:cNvPicPr preferRelativeResize="0"/>
          <p:nvPr/>
        </p:nvPicPr>
        <p:blipFill rotWithShape="1">
          <a:blip r:embed="rId4">
            <a:alphaModFix/>
          </a:blip>
          <a:srcRect b="0" l="35640" r="0" t="0"/>
          <a:stretch/>
        </p:blipFill>
        <p:spPr>
          <a:xfrm>
            <a:off x="0" y="2169260"/>
            <a:ext cx="1141809" cy="177409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46"/>
          <p:cNvSpPr/>
          <p:nvPr/>
        </p:nvSpPr>
        <p:spPr>
          <a:xfrm>
            <a:off x="6456759" y="1257300"/>
            <a:ext cx="2114550" cy="2114550"/>
          </a:xfrm>
          <a:prstGeom prst="ellipse">
            <a:avLst/>
          </a:prstGeom>
          <a:gradFill>
            <a:gsLst>
              <a:gs pos="0">
                <a:srgbClr val="F3F3F3">
                  <a:alpha val="6666"/>
                </a:srgbClr>
              </a:gs>
              <a:gs pos="36000">
                <a:srgbClr val="F3F3F3">
                  <a:alpha val="5882"/>
                </a:srgbClr>
              </a:gs>
              <a:gs pos="69000">
                <a:srgbClr val="F3F3F3">
                  <a:alpha val="0"/>
                </a:srgbClr>
              </a:gs>
              <a:gs pos="100000">
                <a:srgbClr val="F3F3F3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" name="Google Shape;416;p46"/>
          <p:cNvPicPr preferRelativeResize="0"/>
          <p:nvPr/>
        </p:nvPicPr>
        <p:blipFill rotWithShape="1">
          <a:blip r:embed="rId5">
            <a:alphaModFix/>
          </a:blip>
          <a:srcRect b="0" l="0" r="0" t="28812"/>
          <a:stretch/>
        </p:blipFill>
        <p:spPr>
          <a:xfrm>
            <a:off x="5999559" y="0"/>
            <a:ext cx="1202540" cy="856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6"/>
          <p:cNvPicPr preferRelativeResize="0"/>
          <p:nvPr/>
        </p:nvPicPr>
        <p:blipFill rotWithShape="1">
          <a:blip r:embed="rId6">
            <a:alphaModFix/>
          </a:blip>
          <a:srcRect b="23320" l="0" r="0" t="0"/>
          <a:stretch/>
        </p:blipFill>
        <p:spPr>
          <a:xfrm>
            <a:off x="6454408" y="4572000"/>
            <a:ext cx="745301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46"/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0" name="Google Shape;420;p46"/>
          <p:cNvSpPr/>
          <p:nvPr/>
        </p:nvSpPr>
        <p:spPr>
          <a:xfrm>
            <a:off x="6539954" y="1095172"/>
            <a:ext cx="2604045" cy="619449"/>
          </a:xfrm>
          <a:custGeom>
            <a:rect b="b" l="l" r="r" t="t"/>
            <a:pathLst>
              <a:path extrusionOk="0" h="825932" w="3472060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lt1">
              <a:alpha val="2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1" name="Google Shape;421;p46"/>
          <p:cNvSpPr txBox="1"/>
          <p:nvPr>
            <p:ph type="title"/>
          </p:nvPr>
        </p:nvSpPr>
        <p:spPr>
          <a:xfrm>
            <a:off x="486697" y="471950"/>
            <a:ext cx="6939116" cy="762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BEBEB"/>
              </a:buClr>
              <a:buSzPts val="3200"/>
              <a:buFont typeface="Century Gothic"/>
              <a:buNone/>
            </a:pPr>
            <a:r>
              <a:rPr lang="en">
                <a:solidFill>
                  <a:srgbClr val="EBEBEB"/>
                </a:solidFill>
              </a:rPr>
              <a:t>2024 Accomplishments</a:t>
            </a:r>
            <a:endParaRPr/>
          </a:p>
        </p:txBody>
      </p:sp>
      <p:sp>
        <p:nvSpPr>
          <p:cNvPr id="422" name="Google Shape;422;p46"/>
          <p:cNvSpPr/>
          <p:nvPr/>
        </p:nvSpPr>
        <p:spPr>
          <a:xfrm>
            <a:off x="7828359" y="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rotWithShape="0" dir="5400000" dist="25400">
              <a:srgbClr val="000000">
                <a:alpha val="44705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46"/>
          <p:cNvSpPr txBox="1"/>
          <p:nvPr>
            <p:ph idx="12" type="sldNum"/>
          </p:nvPr>
        </p:nvSpPr>
        <p:spPr>
          <a:xfrm>
            <a:off x="7764405" y="221797"/>
            <a:ext cx="628649" cy="57576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000"/>
              <a:buNone/>
            </a:pPr>
            <a:fld id="{00000000-1234-1234-1234-123412341234}" type="slidenum">
              <a:rPr lang="en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4" name="Google Shape;424;p46"/>
          <p:cNvSpPr/>
          <p:nvPr/>
        </p:nvSpPr>
        <p:spPr>
          <a:xfrm>
            <a:off x="0" y="1321550"/>
            <a:ext cx="9144312" cy="3821950"/>
          </a:xfrm>
          <a:custGeom>
            <a:rect b="b" l="l" r="r" t="t"/>
            <a:pathLst>
              <a:path extrusionOk="0" h="5095933" w="12192418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425" name="Google Shape;425;p46"/>
          <p:cNvGrpSpPr/>
          <p:nvPr/>
        </p:nvGrpSpPr>
        <p:grpSpPr>
          <a:xfrm>
            <a:off x="577432" y="1787719"/>
            <a:ext cx="8158470" cy="3058910"/>
            <a:chOff x="6528" y="157923"/>
            <a:chExt cx="8158470" cy="4078546"/>
          </a:xfrm>
        </p:grpSpPr>
        <p:sp>
          <p:nvSpPr>
            <p:cNvPr id="426" name="Google Shape;426;p46"/>
            <p:cNvSpPr/>
            <p:nvPr/>
          </p:nvSpPr>
          <p:spPr>
            <a:xfrm>
              <a:off x="1225610" y="157923"/>
              <a:ext cx="1312857" cy="1312857"/>
            </a:xfrm>
            <a:prstGeom prst="rect">
              <a:avLst/>
            </a:prstGeom>
            <a:blipFill rotWithShape="1">
              <a:blip r:embed="rId8">
                <a:alphaModFix/>
              </a:blip>
              <a:stretch>
                <a:fillRect b="-2999" l="0" r="0" t="-2999"/>
              </a:stretch>
            </a:blipFill>
            <a:ln>
              <a:noFill/>
            </a:ln>
            <a:effectLst>
              <a:outerShdw blurRad="63500" rotWithShape="0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46"/>
            <p:cNvSpPr/>
            <p:nvPr/>
          </p:nvSpPr>
          <p:spPr>
            <a:xfrm>
              <a:off x="6528" y="1646158"/>
              <a:ext cx="3751020" cy="562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46"/>
            <p:cNvSpPr txBox="1"/>
            <p:nvPr/>
          </p:nvSpPr>
          <p:spPr>
            <a:xfrm>
              <a:off x="6528" y="1646158"/>
              <a:ext cx="3751020" cy="562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None/>
              </a:pPr>
              <a:r>
                <a:rPr b="1" lang="en" sz="2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Community Improvements</a:t>
              </a:r>
              <a:endParaRPr/>
            </a:p>
          </p:txBody>
        </p:sp>
        <p:sp>
          <p:nvSpPr>
            <p:cNvPr id="429" name="Google Shape;429;p46"/>
            <p:cNvSpPr/>
            <p:nvPr/>
          </p:nvSpPr>
          <p:spPr>
            <a:xfrm>
              <a:off x="6528" y="2290382"/>
              <a:ext cx="3751020" cy="1946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46"/>
            <p:cNvSpPr txBox="1"/>
            <p:nvPr/>
          </p:nvSpPr>
          <p:spPr>
            <a:xfrm>
              <a:off x="6528" y="2290382"/>
              <a:ext cx="3751020" cy="1946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pool furniture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door locking mechanism (motion detection)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ceiling fans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Pool deck resurfaces </a:t>
              </a:r>
              <a:endParaRPr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(8 year warranty)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t/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New attorney’s office selected</a:t>
              </a:r>
              <a:endParaRPr/>
            </a:p>
          </p:txBody>
        </p:sp>
        <p:sp>
          <p:nvSpPr>
            <p:cNvPr id="431" name="Google Shape;431;p46"/>
            <p:cNvSpPr/>
            <p:nvPr/>
          </p:nvSpPr>
          <p:spPr>
            <a:xfrm>
              <a:off x="5633060" y="157923"/>
              <a:ext cx="1312857" cy="1312857"/>
            </a:xfrm>
            <a:prstGeom prst="rect">
              <a:avLst/>
            </a:prstGeom>
            <a:blipFill rotWithShape="1">
              <a:blip r:embed="rId9">
                <a:alphaModFix/>
              </a:blip>
              <a:stretch>
                <a:fillRect b="-2999" l="0" r="0" t="-2999"/>
              </a:stretch>
            </a:blipFill>
            <a:ln>
              <a:noFill/>
            </a:ln>
            <a:effectLst>
              <a:outerShdw blurRad="63500" rotWithShape="0" dir="5400000" dist="38100">
                <a:srgbClr val="000000">
                  <a:alpha val="6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46"/>
            <p:cNvSpPr/>
            <p:nvPr/>
          </p:nvSpPr>
          <p:spPr>
            <a:xfrm>
              <a:off x="4413978" y="1646158"/>
              <a:ext cx="3751020" cy="562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46"/>
            <p:cNvSpPr txBox="1"/>
            <p:nvPr/>
          </p:nvSpPr>
          <p:spPr>
            <a:xfrm>
              <a:off x="4413978" y="1646158"/>
              <a:ext cx="3751020" cy="5626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entury Gothic"/>
                <a:buNone/>
              </a:pPr>
              <a:r>
                <a:rPr b="1" lang="en" sz="22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Community Events</a:t>
              </a:r>
              <a:endParaRPr/>
            </a:p>
          </p:txBody>
        </p:sp>
        <p:sp>
          <p:nvSpPr>
            <p:cNvPr id="434" name="Google Shape;434;p46"/>
            <p:cNvSpPr/>
            <p:nvPr/>
          </p:nvSpPr>
          <p:spPr>
            <a:xfrm>
              <a:off x="4413978" y="2290382"/>
              <a:ext cx="3751020" cy="1946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46"/>
            <p:cNvSpPr txBox="1"/>
            <p:nvPr/>
          </p:nvSpPr>
          <p:spPr>
            <a:xfrm>
              <a:off x="4413978" y="2290382"/>
              <a:ext cx="3751020" cy="19460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Community Clean Up Day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Pool Grand Re-Opening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DJ Inferno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Music Bingo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Halloween Decorating Contest</a:t>
              </a:r>
              <a:endParaRPr/>
            </a:p>
            <a:p>
              <a:pPr indent="0" lvl="0" marL="0" marR="0" rtl="0" algn="ctr">
                <a:lnSpc>
                  <a:spcPct val="10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entury Gothic"/>
                <a:buNone/>
              </a:pPr>
              <a:r>
                <a:rPr lang="en" sz="16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Holiday Decorating Contest</a:t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7"/>
          <p:cNvSpPr txBox="1"/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Summerlyn Pool 2025</a:t>
            </a:r>
            <a:endParaRPr/>
          </a:p>
        </p:txBody>
      </p:sp>
      <p:pic>
        <p:nvPicPr>
          <p:cNvPr id="441" name="Google Shape;44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50" y="1287025"/>
            <a:ext cx="2544399" cy="1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7825" y="1156175"/>
            <a:ext cx="4057923" cy="30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3425" y="1156163"/>
            <a:ext cx="2028726" cy="2704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3347724"/>
            <a:ext cx="2191165" cy="1643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47"/>
          <p:cNvSpPr txBox="1"/>
          <p:nvPr/>
        </p:nvSpPr>
        <p:spPr>
          <a:xfrm>
            <a:off x="2737825" y="4323050"/>
            <a:ext cx="5567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Cool Deck Coating for Reduced Heat Absorption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47"/>
          <p:cNvSpPr txBox="1"/>
          <p:nvPr/>
        </p:nvSpPr>
        <p:spPr>
          <a:xfrm>
            <a:off x="7950775" y="186350"/>
            <a:ext cx="1419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8"/>
          <p:cNvSpPr txBox="1"/>
          <p:nvPr>
            <p:ph type="title"/>
          </p:nvPr>
        </p:nvSpPr>
        <p:spPr>
          <a:xfrm>
            <a:off x="290675" y="179025"/>
            <a:ext cx="6220800" cy="1353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 Access Control 2025</a:t>
            </a:r>
            <a:endParaRPr/>
          </a:p>
        </p:txBody>
      </p:sp>
      <p:pic>
        <p:nvPicPr>
          <p:cNvPr id="452" name="Google Shape;452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3475"/>
            <a:ext cx="3460925" cy="3510024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8"/>
          <p:cNvSpPr txBox="1"/>
          <p:nvPr/>
        </p:nvSpPr>
        <p:spPr>
          <a:xfrm>
            <a:off x="0" y="1633475"/>
            <a:ext cx="541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Powered by Brivo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48"/>
          <p:cNvSpPr txBox="1"/>
          <p:nvPr/>
        </p:nvSpPr>
        <p:spPr>
          <a:xfrm>
            <a:off x="6388325" y="1778350"/>
            <a:ext cx="277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48"/>
          <p:cNvSpPr txBox="1"/>
          <p:nvPr/>
        </p:nvSpPr>
        <p:spPr>
          <a:xfrm>
            <a:off x="3324125" y="1633475"/>
            <a:ext cx="5211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Updated technology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Lower card fail rate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Char char="-"/>
            </a:pPr>
            <a:r>
              <a:rPr lang="en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Remote access and repair available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6" name="Google Shape;456;p48"/>
          <p:cNvSpPr txBox="1"/>
          <p:nvPr/>
        </p:nvSpPr>
        <p:spPr>
          <a:xfrm>
            <a:off x="8008500" y="179025"/>
            <a:ext cx="1135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Ion">
  <a:themeElements>
    <a:clrScheme name="Ion">
      <a:dk1>
        <a:srgbClr val="000000"/>
      </a:dk1>
      <a:lt1>
        <a:srgbClr val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